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3" r:id="rId3"/>
    <p:sldId id="324" r:id="rId4"/>
    <p:sldId id="349" r:id="rId5"/>
    <p:sldId id="357" r:id="rId6"/>
    <p:sldId id="358" r:id="rId7"/>
    <p:sldId id="359" r:id="rId8"/>
    <p:sldId id="343" r:id="rId9"/>
    <p:sldId id="350" r:id="rId10"/>
    <p:sldId id="360" r:id="rId11"/>
    <p:sldId id="361" r:id="rId12"/>
    <p:sldId id="362" r:id="rId13"/>
    <p:sldId id="363" r:id="rId14"/>
    <p:sldId id="364" r:id="rId15"/>
    <p:sldId id="365" r:id="rId16"/>
    <p:sldId id="371" r:id="rId17"/>
    <p:sldId id="366" r:id="rId18"/>
    <p:sldId id="367" r:id="rId19"/>
    <p:sldId id="368" r:id="rId20"/>
    <p:sldId id="369" r:id="rId21"/>
    <p:sldId id="370" r:id="rId22"/>
    <p:sldId id="344" r:id="rId23"/>
    <p:sldId id="345" r:id="rId24"/>
    <p:sldId id="339" r:id="rId25"/>
    <p:sldId id="347" r:id="rId26"/>
    <p:sldId id="340" r:id="rId27"/>
    <p:sldId id="346" r:id="rId28"/>
    <p:sldId id="341" r:id="rId29"/>
    <p:sldId id="342" r:id="rId30"/>
    <p:sldId id="356" r:id="rId31"/>
    <p:sldId id="331" r:id="rId32"/>
    <p:sldId id="348" r:id="rId33"/>
    <p:sldId id="335" r:id="rId34"/>
    <p:sldId id="337" r:id="rId35"/>
    <p:sldId id="338" r:id="rId36"/>
    <p:sldId id="375" r:id="rId37"/>
    <p:sldId id="372" r:id="rId38"/>
    <p:sldId id="373" r:id="rId39"/>
    <p:sldId id="374" r:id="rId40"/>
    <p:sldId id="279" r:id="rId4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72" d="100"/>
          <a:sy n="72" d="100"/>
        </p:scale>
        <p:origin x="59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356513" y="562804"/>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2351964" y="3438266"/>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20/10/2025</a:t>
            </a:fld>
            <a:endParaRPr lang="es-CO"/>
          </a:p>
        </p:txBody>
      </p:sp>
      <p:sp>
        <p:nvSpPr>
          <p:cNvPr id="5"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336919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5"/>
            <a:ext cx="9847997"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2121089" y="1825625"/>
            <a:ext cx="9847997"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20/10/2025</a:t>
            </a:fld>
            <a:endParaRPr lang="es-CO"/>
          </a:p>
        </p:txBody>
      </p:sp>
      <p:sp>
        <p:nvSpPr>
          <p:cNvPr id="8"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9"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4051842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20/10/2025</a:t>
            </a:fld>
            <a:endParaRPr lang="es-CO"/>
          </a:p>
        </p:txBody>
      </p:sp>
      <p:sp>
        <p:nvSpPr>
          <p:cNvPr id="6"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1379524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5" cstate="print"/>
          <a:stretch>
            <a:fillRect/>
          </a:stretch>
        </p:blipFill>
        <p:spPr>
          <a:xfrm>
            <a:off x="0" y="0"/>
            <a:ext cx="1993565" cy="6870787"/>
          </a:xfrm>
          <a:prstGeom prst="rect">
            <a:avLst/>
          </a:prstGeom>
        </p:spPr>
      </p:pic>
      <p:pic>
        <p:nvPicPr>
          <p:cNvPr id="8" name="Imagen 7"/>
          <p:cNvPicPr>
            <a:picLocks noChangeAspect="1"/>
          </p:cNvPicPr>
          <p:nvPr userDrawn="1"/>
        </p:nvPicPr>
        <p:blipFill>
          <a:blip r:embed="rId6" cstate="print"/>
          <a:stretch>
            <a:fillRect/>
          </a:stretch>
        </p:blipFill>
        <p:spPr>
          <a:xfrm>
            <a:off x="10220745" y="6297119"/>
            <a:ext cx="1780186" cy="560881"/>
          </a:xfrm>
          <a:prstGeom prst="rect">
            <a:avLst/>
          </a:prstGeom>
        </p:spPr>
      </p:pic>
    </p:spTree>
    <p:extLst>
      <p:ext uri="{BB962C8B-B14F-4D97-AF65-F5344CB8AC3E}">
        <p14:creationId xmlns:p14="http://schemas.microsoft.com/office/powerpoint/2010/main" val="2871043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2133600" y="914400"/>
            <a:ext cx="9422296" cy="5791199"/>
          </a:xfrm>
        </p:spPr>
        <p:txBody>
          <a:bodyPr/>
          <a:lstStyle/>
          <a:p>
            <a:r>
              <a:rPr lang="es-ES" sz="5400" b="1" spc="300" dirty="0">
                <a:ln w="11430" cmpd="sng">
                  <a:solidFill>
                    <a:schemeClr val="accent1">
                      <a:tint val="10000"/>
                    </a:schemeClr>
                  </a:solidFill>
                  <a:prstDash val="solid"/>
                  <a:miter lim="800000"/>
                </a:ln>
                <a:effectLst>
                  <a:glow rad="45500">
                    <a:schemeClr val="accent1">
                      <a:satMod val="220000"/>
                      <a:alpha val="35000"/>
                    </a:schemeClr>
                  </a:glow>
                </a:effectLst>
                <a:latin typeface="Aharoni" panose="02010803020104030203" pitchFamily="2" charset="-79"/>
                <a:cs typeface="Aharoni" panose="02010803020104030203" pitchFamily="2" charset="-79"/>
              </a:rPr>
              <a:t>PREPARACION INTEGRAL</a:t>
            </a:r>
          </a:p>
          <a:p>
            <a:r>
              <a:rPr lang="es-ES" sz="5400" b="1" spc="300" dirty="0">
                <a:ln w="11430" cmpd="sng">
                  <a:solidFill>
                    <a:schemeClr val="accent1">
                      <a:tint val="10000"/>
                    </a:schemeClr>
                  </a:solidFill>
                  <a:prstDash val="solid"/>
                  <a:miter lim="800000"/>
                </a:ln>
                <a:effectLst>
                  <a:glow rad="45500">
                    <a:schemeClr val="accent1">
                      <a:satMod val="220000"/>
                      <a:alpha val="35000"/>
                    </a:schemeClr>
                  </a:glow>
                </a:effectLst>
                <a:latin typeface="Aharoni" panose="02010803020104030203" pitchFamily="2" charset="-79"/>
                <a:cs typeface="Aharoni" panose="02010803020104030203" pitchFamily="2" charset="-79"/>
              </a:rPr>
              <a:t>NEGOCIACION</a:t>
            </a:r>
          </a:p>
          <a:p>
            <a:r>
              <a:rPr lang="es-ES" sz="5400" b="1" spc="300" dirty="0">
                <a:ln w="11430" cmpd="sng">
                  <a:solidFill>
                    <a:schemeClr val="accent1">
                      <a:tint val="10000"/>
                    </a:schemeClr>
                  </a:solidFill>
                  <a:prstDash val="solid"/>
                  <a:miter lim="800000"/>
                </a:ln>
                <a:effectLst>
                  <a:glow rad="45500">
                    <a:schemeClr val="accent1">
                      <a:satMod val="220000"/>
                      <a:alpha val="35000"/>
                    </a:schemeClr>
                  </a:glow>
                </a:effectLst>
                <a:latin typeface="Aharoni" panose="02010803020104030203" pitchFamily="2" charset="-79"/>
                <a:cs typeface="Aharoni" panose="02010803020104030203" pitchFamily="2" charset="-79"/>
              </a:rPr>
              <a:t> COLECTIVA</a:t>
            </a:r>
          </a:p>
          <a:p>
            <a:endParaRPr lang="es-ES" sz="6600" b="1" spc="300" dirty="0">
              <a:ln w="11430" cmpd="sng">
                <a:solidFill>
                  <a:schemeClr val="accent1">
                    <a:tint val="10000"/>
                  </a:schemeClr>
                </a:solidFill>
                <a:prstDash val="solid"/>
                <a:miter lim="800000"/>
              </a:ln>
              <a:effectLst>
                <a:glow rad="45500">
                  <a:schemeClr val="accent1">
                    <a:satMod val="220000"/>
                    <a:alpha val="35000"/>
                  </a:schemeClr>
                </a:glow>
              </a:effectLst>
              <a:latin typeface="Aharoni" panose="02010803020104030203" pitchFamily="2" charset="-79"/>
              <a:cs typeface="Aharoni" panose="02010803020104030203" pitchFamily="2" charset="-79"/>
            </a:endParaRPr>
          </a:p>
          <a:p>
            <a:r>
              <a:rPr lang="es-ES" sz="2800" b="1" spc="300" dirty="0">
                <a:ln w="11430" cmpd="sng">
                  <a:solidFill>
                    <a:schemeClr val="accent1">
                      <a:tint val="10000"/>
                    </a:schemeClr>
                  </a:solidFill>
                  <a:prstDash val="solid"/>
                  <a:miter lim="800000"/>
                </a:ln>
                <a:effectLst>
                  <a:glow rad="45500">
                    <a:schemeClr val="accent1">
                      <a:satMod val="220000"/>
                      <a:alpha val="35000"/>
                    </a:schemeClr>
                  </a:glow>
                </a:effectLst>
                <a:latin typeface="Arial" panose="020B0604020202020204" pitchFamily="34" charset="0"/>
                <a:cs typeface="Arial" panose="020B0604020202020204" pitchFamily="34" charset="0"/>
              </a:rPr>
              <a:t>NUEVA ESCUELA POPULAR Y OBRERA</a:t>
            </a:r>
          </a:p>
          <a:p>
            <a:r>
              <a:rPr lang="es-ES" sz="2800" b="1" spc="300" dirty="0">
                <a:ln w="11430" cmpd="sng">
                  <a:solidFill>
                    <a:schemeClr val="accent1">
                      <a:tint val="10000"/>
                    </a:schemeClr>
                  </a:solidFill>
                  <a:prstDash val="solid"/>
                  <a:miter lim="800000"/>
                </a:ln>
                <a:effectLst>
                  <a:glow rad="45500">
                    <a:schemeClr val="accent1">
                      <a:satMod val="220000"/>
                      <a:alpha val="35000"/>
                    </a:schemeClr>
                  </a:glow>
                </a:effectLst>
                <a:latin typeface="Arial" panose="020B0604020202020204" pitchFamily="34" charset="0"/>
                <a:cs typeface="Arial" panose="020B0604020202020204" pitchFamily="34" charset="0"/>
              </a:rPr>
              <a:t>NEPO</a:t>
            </a:r>
          </a:p>
          <a:p>
            <a:endParaRPr lang="es-ES" sz="2800" b="1" spc="300" dirty="0">
              <a:ln w="11430" cmpd="sng">
                <a:solidFill>
                  <a:schemeClr val="accent1">
                    <a:tint val="10000"/>
                  </a:schemeClr>
                </a:solidFill>
                <a:prstDash val="solid"/>
                <a:miter lim="800000"/>
              </a:ln>
              <a:effectLst>
                <a:glow rad="45500">
                  <a:schemeClr val="accent1">
                    <a:satMod val="220000"/>
                    <a:alpha val="35000"/>
                  </a:schemeClr>
                </a:glow>
              </a:effectLst>
              <a:latin typeface="Arial" panose="020B0604020202020204" pitchFamily="34" charset="0"/>
              <a:cs typeface="Arial" panose="020B0604020202020204" pitchFamily="34" charset="0"/>
            </a:endParaRPr>
          </a:p>
          <a:p>
            <a:r>
              <a:rPr lang="es-ES" sz="2800" b="1" spc="300" dirty="0">
                <a:ln w="11430" cmpd="sng">
                  <a:solidFill>
                    <a:schemeClr val="accent1">
                      <a:tint val="10000"/>
                    </a:schemeClr>
                  </a:solidFill>
                  <a:prstDash val="solid"/>
                  <a:miter lim="800000"/>
                </a:ln>
                <a:effectLst>
                  <a:glow rad="45500">
                    <a:schemeClr val="accent1">
                      <a:satMod val="220000"/>
                      <a:alpha val="35000"/>
                    </a:schemeClr>
                  </a:glow>
                </a:effectLst>
                <a:latin typeface="Arial" panose="020B0604020202020204" pitchFamily="34" charset="0"/>
                <a:cs typeface="Arial" panose="020B0604020202020204" pitchFamily="34" charset="0"/>
              </a:rPr>
              <a:t>REINALDO MEDINA GONZALEZ</a:t>
            </a:r>
          </a:p>
          <a:p>
            <a:endParaRPr lang="es-ES" sz="3200" b="1" spc="300" dirty="0">
              <a:ln w="11430" cmpd="sng">
                <a:solidFill>
                  <a:schemeClr val="accent1">
                    <a:tint val="10000"/>
                  </a:schemeClr>
                </a:solidFill>
                <a:prstDash val="solid"/>
                <a:miter lim="800000"/>
              </a:ln>
              <a:effectLst>
                <a:glow rad="45500">
                  <a:schemeClr val="accent1">
                    <a:satMod val="220000"/>
                    <a:alpha val="35000"/>
                  </a:schemeClr>
                </a:glow>
              </a:effectLst>
              <a:latin typeface="Arial" panose="020B0604020202020204" pitchFamily="34" charset="0"/>
              <a:cs typeface="Arial" panose="020B0604020202020204" pitchFamily="34" charset="0"/>
            </a:endParaRPr>
          </a:p>
          <a:p>
            <a:pPr algn="r"/>
            <a:endParaRPr lang="es-ES" sz="3200" b="1" dirty="0">
              <a:latin typeface="Arial" panose="020B0604020202020204" pitchFamily="34" charset="0"/>
              <a:cs typeface="Arial" panose="020B0604020202020204" pitchFamily="34" charset="0"/>
            </a:endParaRPr>
          </a:p>
          <a:p>
            <a:endParaRPr lang="es-CO" dirty="0"/>
          </a:p>
        </p:txBody>
      </p:sp>
    </p:spTree>
    <p:extLst>
      <p:ext uri="{BB962C8B-B14F-4D97-AF65-F5344CB8AC3E}">
        <p14:creationId xmlns:p14="http://schemas.microsoft.com/office/powerpoint/2010/main" val="313333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CE2791D-C035-4B9F-8D47-1689FDDB77D3}"/>
              </a:ext>
            </a:extLst>
          </p:cNvPr>
          <p:cNvSpPr>
            <a:spLocks noGrp="1"/>
          </p:cNvSpPr>
          <p:nvPr>
            <p:ph idx="1"/>
          </p:nvPr>
        </p:nvSpPr>
        <p:spPr>
          <a:xfrm>
            <a:off x="2121089" y="1033670"/>
            <a:ext cx="9847997" cy="5143293"/>
          </a:xfrm>
        </p:spPr>
        <p:txBody>
          <a:bodyPr/>
          <a:lstStyle/>
          <a:p>
            <a:pPr marL="0" indent="0">
              <a:buNone/>
              <a:defRPr/>
            </a:pPr>
            <a:r>
              <a:rPr lang="es-ES" altLang="es-ES" b="1" dirty="0"/>
              <a:t>        ACTUALIDAD LABORAL:</a:t>
            </a:r>
          </a:p>
          <a:p>
            <a:pPr marL="0" indent="0">
              <a:buNone/>
              <a:defRPr/>
            </a:pPr>
            <a:endParaRPr lang="es-ES" altLang="es-ES" b="1" dirty="0"/>
          </a:p>
          <a:p>
            <a:pPr>
              <a:defRPr/>
            </a:pPr>
            <a:r>
              <a:rPr lang="es-ES" altLang="es-ES" b="1" dirty="0"/>
              <a:t>     </a:t>
            </a:r>
            <a:r>
              <a:rPr lang="es-ES" altLang="es-ES" dirty="0"/>
              <a:t>TASA DE SINDICALIZACION . </a:t>
            </a:r>
          </a:p>
          <a:p>
            <a:pPr>
              <a:defRPr/>
            </a:pPr>
            <a:endParaRPr lang="es-ES" altLang="es-ES" dirty="0"/>
          </a:p>
          <a:p>
            <a:pPr>
              <a:defRPr/>
            </a:pPr>
            <a:r>
              <a:rPr lang="es-ES" altLang="es-ES" dirty="0"/>
              <a:t>     REFORMAS APROBADAS. </a:t>
            </a:r>
          </a:p>
          <a:p>
            <a:pPr marL="609600" indent="-609600">
              <a:defRPr/>
            </a:pPr>
            <a:endParaRPr lang="es-ES" altLang="es-ES" dirty="0"/>
          </a:p>
          <a:p>
            <a:pPr marL="609600" indent="-609600">
              <a:defRPr/>
            </a:pPr>
            <a:r>
              <a:rPr lang="es-ES" altLang="es-ES" dirty="0"/>
              <a:t>PROYECTOS LEGISLATIVOS</a:t>
            </a:r>
          </a:p>
          <a:p>
            <a:pPr marL="609600" indent="-609600">
              <a:defRPr/>
            </a:pPr>
            <a:endParaRPr lang="es-ES" altLang="es-ES" dirty="0"/>
          </a:p>
          <a:p>
            <a:pPr marL="609600" indent="-609600">
              <a:defRPr/>
            </a:pPr>
            <a:r>
              <a:rPr lang="es-ES" altLang="es-ES" dirty="0"/>
              <a:t>JURISPRUDENCIAS </a:t>
            </a:r>
          </a:p>
          <a:p>
            <a:endParaRPr lang="es-CO" dirty="0"/>
          </a:p>
        </p:txBody>
      </p:sp>
    </p:spTree>
    <p:extLst>
      <p:ext uri="{BB962C8B-B14F-4D97-AF65-F5344CB8AC3E}">
        <p14:creationId xmlns:p14="http://schemas.microsoft.com/office/powerpoint/2010/main" val="3933042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C36211D-F1C2-4712-A9F6-30BE053C8705}"/>
              </a:ext>
            </a:extLst>
          </p:cNvPr>
          <p:cNvSpPr>
            <a:spLocks noGrp="1"/>
          </p:cNvSpPr>
          <p:nvPr>
            <p:ph idx="1"/>
          </p:nvPr>
        </p:nvSpPr>
        <p:spPr>
          <a:xfrm>
            <a:off x="2121089" y="1325217"/>
            <a:ext cx="9847997" cy="4851746"/>
          </a:xfrm>
        </p:spPr>
        <p:txBody>
          <a:bodyPr/>
          <a:lstStyle/>
          <a:p>
            <a:pPr marL="0" indent="0">
              <a:buNone/>
              <a:defRPr/>
            </a:pPr>
            <a:r>
              <a:rPr lang="es-ES" altLang="es-ES" b="1" dirty="0"/>
              <a:t>SITUACIÓN ACTUAL DE LA  NEGOCIACIÓN COLECTIVA:</a:t>
            </a:r>
          </a:p>
          <a:p>
            <a:pPr marL="0" indent="0">
              <a:buNone/>
              <a:defRPr/>
            </a:pPr>
            <a:endParaRPr lang="es-ES" altLang="es-ES" sz="2400" b="1" dirty="0"/>
          </a:p>
          <a:p>
            <a:pPr marL="0" indent="0">
              <a:buNone/>
              <a:defRPr/>
            </a:pPr>
            <a:r>
              <a:rPr lang="es-ES" altLang="es-ES" sz="2400" dirty="0"/>
              <a:t>NEGOCIACION NACIONAL. Sector privado, c</a:t>
            </a:r>
            <a:r>
              <a:rPr lang="es-ES" sz="2400" dirty="0"/>
              <a:t>ubre el 0,17% de las  empresas y el 1,59% de la población económicamente activa (25.700.000)</a:t>
            </a:r>
            <a:endParaRPr lang="es-ES" altLang="es-ES" sz="2400" dirty="0"/>
          </a:p>
          <a:p>
            <a:pPr marL="0" indent="0">
              <a:buNone/>
              <a:defRPr/>
            </a:pPr>
            <a:endParaRPr lang="es-ES" altLang="es-ES" sz="2400" dirty="0"/>
          </a:p>
          <a:p>
            <a:pPr marL="0" indent="0">
              <a:buNone/>
              <a:defRPr/>
            </a:pPr>
            <a:r>
              <a:rPr lang="es-ES" altLang="es-ES" sz="2400" dirty="0"/>
              <a:t>CUADROS COMPARATIVOS DE CONVENCIÓNES Y ACUERDOS LABORALES.</a:t>
            </a:r>
          </a:p>
          <a:p>
            <a:pPr marL="609600" indent="-609600">
              <a:defRPr/>
            </a:pPr>
            <a:endParaRPr lang="es-ES" altLang="es-ES" sz="2400" dirty="0"/>
          </a:p>
          <a:p>
            <a:pPr marL="0" indent="0">
              <a:buNone/>
              <a:defRPr/>
            </a:pPr>
            <a:r>
              <a:rPr lang="es-ES" altLang="es-ES" sz="2400" dirty="0"/>
              <a:t>PACTOS COLECTIVOS, ESTATUTOS DE BENEFICIOS O REGIMENES ESPECIALES.</a:t>
            </a:r>
          </a:p>
          <a:p>
            <a:pPr marL="609600" indent="-609600">
              <a:defRPr/>
            </a:pPr>
            <a:endParaRPr lang="es-ES" altLang="es-ES" sz="2400" dirty="0"/>
          </a:p>
          <a:p>
            <a:pPr marL="0" indent="0">
              <a:buNone/>
              <a:defRPr/>
            </a:pPr>
            <a:r>
              <a:rPr lang="es-ES" altLang="es-ES" sz="2400" dirty="0"/>
              <a:t>TRIBUNALES DE ARBITRAMENTO</a:t>
            </a:r>
          </a:p>
          <a:p>
            <a:endParaRPr lang="es-CO" dirty="0"/>
          </a:p>
        </p:txBody>
      </p:sp>
    </p:spTree>
    <p:extLst>
      <p:ext uri="{BB962C8B-B14F-4D97-AF65-F5344CB8AC3E}">
        <p14:creationId xmlns:p14="http://schemas.microsoft.com/office/powerpoint/2010/main" val="204207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9D91E5A-EEBD-4DE9-BE8D-C2ECFED94AEA}"/>
              </a:ext>
            </a:extLst>
          </p:cNvPr>
          <p:cNvSpPr>
            <a:spLocks noGrp="1"/>
          </p:cNvSpPr>
          <p:nvPr>
            <p:ph idx="1"/>
          </p:nvPr>
        </p:nvSpPr>
        <p:spPr>
          <a:xfrm>
            <a:off x="2121089" y="1086678"/>
            <a:ext cx="9847997" cy="5090285"/>
          </a:xfrm>
        </p:spPr>
        <p:txBody>
          <a:bodyPr/>
          <a:lstStyle/>
          <a:p>
            <a:pPr marL="0" indent="0">
              <a:buNone/>
            </a:pPr>
            <a:r>
              <a:rPr lang="es-ES" altLang="es-ES" b="1" dirty="0"/>
              <a:t>        MARCO JURIDICO</a:t>
            </a:r>
          </a:p>
          <a:p>
            <a:pPr marL="609600" indent="-609600"/>
            <a:endParaRPr lang="es-ES" altLang="es-ES" sz="2400" dirty="0"/>
          </a:p>
          <a:p>
            <a:pPr marL="609600" indent="-609600"/>
            <a:r>
              <a:rPr lang="es-ES" altLang="es-ES" sz="2400" dirty="0"/>
              <a:t>CONSTITUCIÓN. </a:t>
            </a:r>
          </a:p>
          <a:p>
            <a:pPr marL="609600" indent="-609600"/>
            <a:endParaRPr lang="es-ES" altLang="es-ES" sz="2400" dirty="0"/>
          </a:p>
          <a:p>
            <a:pPr marL="609600" indent="-609600"/>
            <a:r>
              <a:rPr lang="es-ES" altLang="es-ES" sz="2400" dirty="0"/>
              <a:t>LEYES. </a:t>
            </a:r>
          </a:p>
          <a:p>
            <a:pPr marL="609600" indent="-609600"/>
            <a:endParaRPr lang="es-ES" altLang="es-ES" sz="2400" dirty="0"/>
          </a:p>
          <a:p>
            <a:pPr marL="609600" indent="-609600"/>
            <a:r>
              <a:rPr lang="es-ES" altLang="es-ES" sz="2400" dirty="0"/>
              <a:t>DECRETOS, RESOLUCIONES Y CIRCULARES</a:t>
            </a:r>
          </a:p>
          <a:p>
            <a:pPr marL="609600" indent="-609600"/>
            <a:endParaRPr lang="es-ES" altLang="es-ES" sz="2400" dirty="0"/>
          </a:p>
          <a:p>
            <a:pPr marL="609600" indent="-609600"/>
            <a:r>
              <a:rPr lang="es-ES" altLang="es-ES" sz="2400" dirty="0"/>
              <a:t>OIT </a:t>
            </a:r>
          </a:p>
          <a:p>
            <a:pPr marL="609600" indent="-609600"/>
            <a:endParaRPr lang="es-ES" altLang="es-ES" sz="2400" dirty="0"/>
          </a:p>
          <a:p>
            <a:pPr marL="609600" indent="-609600"/>
            <a:r>
              <a:rPr lang="es-ES" altLang="es-ES" sz="2400" dirty="0"/>
              <a:t>JURISPRUDENCIAS</a:t>
            </a:r>
          </a:p>
          <a:p>
            <a:endParaRPr lang="es-CO" dirty="0"/>
          </a:p>
        </p:txBody>
      </p:sp>
    </p:spTree>
    <p:extLst>
      <p:ext uri="{BB962C8B-B14F-4D97-AF65-F5344CB8AC3E}">
        <p14:creationId xmlns:p14="http://schemas.microsoft.com/office/powerpoint/2010/main" val="19124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BB2446-7550-4298-967F-47E570A1F8F0}"/>
              </a:ext>
            </a:extLst>
          </p:cNvPr>
          <p:cNvSpPr>
            <a:spLocks noGrp="1"/>
          </p:cNvSpPr>
          <p:nvPr>
            <p:ph type="title"/>
          </p:nvPr>
        </p:nvSpPr>
        <p:spPr>
          <a:xfrm>
            <a:off x="2121090" y="1020417"/>
            <a:ext cx="9847997" cy="625821"/>
          </a:xfrm>
        </p:spPr>
        <p:txBody>
          <a:bodyPr/>
          <a:lstStyle/>
          <a:p>
            <a:r>
              <a:rPr lang="es-ES" sz="3200" b="1" dirty="0"/>
              <a:t>LEGISLACION ESPECIAL SECTOR PUBLICO</a:t>
            </a:r>
            <a:endParaRPr lang="es-CO" sz="3200" b="1" dirty="0"/>
          </a:p>
        </p:txBody>
      </p:sp>
      <p:sp>
        <p:nvSpPr>
          <p:cNvPr id="3" name="Marcador de contenido 2">
            <a:extLst>
              <a:ext uri="{FF2B5EF4-FFF2-40B4-BE49-F238E27FC236}">
                <a16:creationId xmlns:a16="http://schemas.microsoft.com/office/drawing/2014/main" id="{BCA09CF2-5CBB-4E1B-BBDB-2A1F40B8A97E}"/>
              </a:ext>
            </a:extLst>
          </p:cNvPr>
          <p:cNvSpPr>
            <a:spLocks noGrp="1"/>
          </p:cNvSpPr>
          <p:nvPr>
            <p:ph idx="1"/>
          </p:nvPr>
        </p:nvSpPr>
        <p:spPr>
          <a:xfrm>
            <a:off x="2121089" y="2398643"/>
            <a:ext cx="9847997" cy="3778320"/>
          </a:xfrm>
        </p:spPr>
        <p:txBody>
          <a:bodyPr/>
          <a:lstStyle/>
          <a:p>
            <a:pPr>
              <a:defRPr/>
            </a:pPr>
            <a:r>
              <a:rPr lang="es-ES" dirty="0"/>
              <a:t>Ley 909 de 2004.(regula el sistema de empleo público)</a:t>
            </a:r>
          </a:p>
          <a:p>
            <a:pPr>
              <a:defRPr/>
            </a:pPr>
            <a:r>
              <a:rPr lang="es-ES" dirty="0"/>
              <a:t>Comisión Nacional del Servicio Civil. (Planta de cargos y relaciones laborales)</a:t>
            </a:r>
          </a:p>
          <a:p>
            <a:pPr>
              <a:defRPr/>
            </a:pPr>
            <a:r>
              <a:rPr lang="es-ES" dirty="0"/>
              <a:t>Departamento Administrativo de la Función Pública. </a:t>
            </a:r>
          </a:p>
          <a:p>
            <a:pPr>
              <a:defRPr/>
            </a:pPr>
            <a:r>
              <a:rPr lang="es-ES" dirty="0"/>
              <a:t>Ley 584 y decreto 2813 de 2000.(permisos sindicales)  </a:t>
            </a:r>
          </a:p>
          <a:p>
            <a:pPr>
              <a:defRPr/>
            </a:pPr>
            <a:r>
              <a:rPr lang="es-ES" dirty="0"/>
              <a:t>Decreto 1227 de 2005. Plantas de personal. </a:t>
            </a:r>
          </a:p>
          <a:p>
            <a:endParaRPr lang="es-CO" dirty="0"/>
          </a:p>
        </p:txBody>
      </p:sp>
    </p:spTree>
    <p:extLst>
      <p:ext uri="{BB962C8B-B14F-4D97-AF65-F5344CB8AC3E}">
        <p14:creationId xmlns:p14="http://schemas.microsoft.com/office/powerpoint/2010/main" val="1103786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DBC8CE-FEF0-4BEA-AC04-A14B9B62D11A}"/>
              </a:ext>
            </a:extLst>
          </p:cNvPr>
          <p:cNvSpPr>
            <a:spLocks noGrp="1"/>
          </p:cNvSpPr>
          <p:nvPr>
            <p:ph type="title"/>
          </p:nvPr>
        </p:nvSpPr>
        <p:spPr>
          <a:xfrm>
            <a:off x="2121090" y="1060174"/>
            <a:ext cx="9847997" cy="586064"/>
          </a:xfrm>
        </p:spPr>
        <p:txBody>
          <a:bodyPr/>
          <a:lstStyle/>
          <a:p>
            <a:r>
              <a:rPr lang="es-ES" sz="3200" b="1" dirty="0"/>
              <a:t>CIRCULARES DAFP</a:t>
            </a:r>
            <a:endParaRPr lang="es-CO" sz="3200" b="1" dirty="0"/>
          </a:p>
        </p:txBody>
      </p:sp>
      <p:sp>
        <p:nvSpPr>
          <p:cNvPr id="3" name="Marcador de contenido 2">
            <a:extLst>
              <a:ext uri="{FF2B5EF4-FFF2-40B4-BE49-F238E27FC236}">
                <a16:creationId xmlns:a16="http://schemas.microsoft.com/office/drawing/2014/main" id="{8E49AD6D-66AF-48DB-B623-2FE627098627}"/>
              </a:ext>
            </a:extLst>
          </p:cNvPr>
          <p:cNvSpPr>
            <a:spLocks noGrp="1"/>
          </p:cNvSpPr>
          <p:nvPr>
            <p:ph idx="1"/>
          </p:nvPr>
        </p:nvSpPr>
        <p:spPr>
          <a:xfrm>
            <a:off x="2121089" y="2319130"/>
            <a:ext cx="9847997" cy="3857832"/>
          </a:xfrm>
        </p:spPr>
        <p:txBody>
          <a:bodyPr/>
          <a:lstStyle/>
          <a:p>
            <a:r>
              <a:rPr lang="es-ES" altLang="es-ES" dirty="0"/>
              <a:t>100-10.2016 No regresividad de los derechos adquiridos</a:t>
            </a:r>
          </a:p>
          <a:p>
            <a:r>
              <a:rPr lang="es-ES" altLang="es-ES" dirty="0"/>
              <a:t>100-07.2015 Derechos preferencial a encargos de carrera</a:t>
            </a:r>
          </a:p>
          <a:p>
            <a:r>
              <a:rPr lang="es-ES" altLang="es-ES" dirty="0"/>
              <a:t>100-13.2015 Programas de bienestar social.</a:t>
            </a:r>
          </a:p>
          <a:p>
            <a:r>
              <a:rPr lang="es-ES" altLang="es-ES" dirty="0"/>
              <a:t>100-12.2015 Protección laboral especial (ley 790 de 2002)</a:t>
            </a:r>
          </a:p>
          <a:p>
            <a:r>
              <a:rPr lang="es-ES" altLang="es-ES" dirty="0"/>
              <a:t>100-09.2015 Estructura interna de planta de personal con participación de las organizaciones sindicales. </a:t>
            </a:r>
          </a:p>
          <a:p>
            <a:r>
              <a:rPr lang="es-ES" altLang="es-ES" dirty="0"/>
              <a:t>100-08.2015 Horario flexible. </a:t>
            </a:r>
          </a:p>
        </p:txBody>
      </p:sp>
    </p:spTree>
    <p:extLst>
      <p:ext uri="{BB962C8B-B14F-4D97-AF65-F5344CB8AC3E}">
        <p14:creationId xmlns:p14="http://schemas.microsoft.com/office/powerpoint/2010/main" val="3384295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1B93A8-0A56-4034-B5A9-27241E770977}"/>
              </a:ext>
            </a:extLst>
          </p:cNvPr>
          <p:cNvSpPr>
            <a:spLocks noGrp="1"/>
          </p:cNvSpPr>
          <p:nvPr>
            <p:ph type="title"/>
          </p:nvPr>
        </p:nvSpPr>
        <p:spPr>
          <a:xfrm>
            <a:off x="2121090" y="1152939"/>
            <a:ext cx="9847997" cy="493299"/>
          </a:xfrm>
        </p:spPr>
        <p:txBody>
          <a:bodyPr/>
          <a:lstStyle/>
          <a:p>
            <a:r>
              <a:rPr lang="es-ES" sz="3600" b="1" dirty="0"/>
              <a:t>ESTUDIO DE LAS EMPRESAS</a:t>
            </a:r>
            <a:endParaRPr lang="es-CO" sz="3600" b="1" dirty="0"/>
          </a:p>
        </p:txBody>
      </p:sp>
      <p:sp>
        <p:nvSpPr>
          <p:cNvPr id="3" name="Marcador de contenido 2">
            <a:extLst>
              <a:ext uri="{FF2B5EF4-FFF2-40B4-BE49-F238E27FC236}">
                <a16:creationId xmlns:a16="http://schemas.microsoft.com/office/drawing/2014/main" id="{58113008-F298-4042-B4E3-1CCA1F896E72}"/>
              </a:ext>
            </a:extLst>
          </p:cNvPr>
          <p:cNvSpPr>
            <a:spLocks noGrp="1"/>
          </p:cNvSpPr>
          <p:nvPr>
            <p:ph idx="1"/>
          </p:nvPr>
        </p:nvSpPr>
        <p:spPr>
          <a:xfrm>
            <a:off x="2121089" y="2385391"/>
            <a:ext cx="9847997" cy="3791572"/>
          </a:xfrm>
        </p:spPr>
        <p:txBody>
          <a:bodyPr/>
          <a:lstStyle/>
          <a:p>
            <a:pPr>
              <a:lnSpc>
                <a:spcPct val="80000"/>
              </a:lnSpc>
            </a:pPr>
            <a:r>
              <a:rPr lang="es-ES" altLang="es-ES" sz="2400" dirty="0"/>
              <a:t>PLAN ESTRATEGICO DE LAS EMPRESAS (inversiones, tecnología, proyección del mercado)</a:t>
            </a:r>
          </a:p>
          <a:p>
            <a:pPr>
              <a:lnSpc>
                <a:spcPct val="80000"/>
              </a:lnSpc>
            </a:pPr>
            <a:endParaRPr lang="es-ES" altLang="es-ES" sz="2400" dirty="0"/>
          </a:p>
          <a:p>
            <a:pPr>
              <a:lnSpc>
                <a:spcPct val="80000"/>
              </a:lnSpc>
            </a:pPr>
            <a:r>
              <a:rPr lang="es-ES" altLang="es-ES" sz="2400" dirty="0"/>
              <a:t>ANALISIS FINANCIERO (balances y estados de resultados de las empresas y su competencia)</a:t>
            </a:r>
          </a:p>
          <a:p>
            <a:pPr>
              <a:lnSpc>
                <a:spcPct val="80000"/>
              </a:lnSpc>
            </a:pPr>
            <a:endParaRPr lang="es-ES" altLang="es-ES" sz="2400" dirty="0"/>
          </a:p>
          <a:p>
            <a:pPr>
              <a:lnSpc>
                <a:spcPct val="80000"/>
              </a:lnSpc>
            </a:pPr>
            <a:r>
              <a:rPr lang="es-ES" altLang="es-ES" sz="2400" dirty="0"/>
              <a:t>ANALISIS POR INDICADORES  (de rentabilidad, liquidez, endeudamiento,…)</a:t>
            </a:r>
          </a:p>
          <a:p>
            <a:pPr>
              <a:lnSpc>
                <a:spcPct val="80000"/>
              </a:lnSpc>
            </a:pPr>
            <a:endParaRPr lang="es-ES" altLang="es-ES" sz="2400" dirty="0"/>
          </a:p>
          <a:p>
            <a:pPr>
              <a:lnSpc>
                <a:spcPct val="80000"/>
              </a:lnSpc>
            </a:pPr>
            <a:r>
              <a:rPr lang="es-ES" altLang="es-ES" sz="2400" dirty="0"/>
              <a:t>SECTOR ECONOMICO O DE SERVICO AL CUAL PERTENECE. ( perspectivas sectoriales e institucionales)</a:t>
            </a:r>
          </a:p>
          <a:p>
            <a:endParaRPr lang="es-CO" dirty="0"/>
          </a:p>
        </p:txBody>
      </p:sp>
    </p:spTree>
    <p:extLst>
      <p:ext uri="{BB962C8B-B14F-4D97-AF65-F5344CB8AC3E}">
        <p14:creationId xmlns:p14="http://schemas.microsoft.com/office/powerpoint/2010/main" val="3106933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DD4ED8-7CD9-4F4D-BDE7-8A7C8ABFBF41}"/>
              </a:ext>
            </a:extLst>
          </p:cNvPr>
          <p:cNvSpPr>
            <a:spLocks noGrp="1"/>
          </p:cNvSpPr>
          <p:nvPr>
            <p:ph type="title"/>
          </p:nvPr>
        </p:nvSpPr>
        <p:spPr>
          <a:xfrm>
            <a:off x="2121090" y="649357"/>
            <a:ext cx="9847997" cy="530085"/>
          </a:xfrm>
        </p:spPr>
        <p:txBody>
          <a:bodyPr/>
          <a:lstStyle/>
          <a:p>
            <a:r>
              <a:rPr lang="es-ES" sz="3200" b="1" dirty="0"/>
              <a:t>TENDENCIAS PATRONALES EN NEGOCIACION</a:t>
            </a:r>
            <a:endParaRPr lang="es-CO" sz="3200" b="1" dirty="0"/>
          </a:p>
        </p:txBody>
      </p:sp>
      <p:sp>
        <p:nvSpPr>
          <p:cNvPr id="3" name="Marcador de contenido 2">
            <a:extLst>
              <a:ext uri="{FF2B5EF4-FFF2-40B4-BE49-F238E27FC236}">
                <a16:creationId xmlns:a16="http://schemas.microsoft.com/office/drawing/2014/main" id="{CDF12130-544B-4EA1-84E9-A6DF1E6BDFA4}"/>
              </a:ext>
            </a:extLst>
          </p:cNvPr>
          <p:cNvSpPr>
            <a:spLocks noGrp="1"/>
          </p:cNvSpPr>
          <p:nvPr>
            <p:ph idx="1"/>
          </p:nvPr>
        </p:nvSpPr>
        <p:spPr>
          <a:xfrm>
            <a:off x="2121089" y="1470991"/>
            <a:ext cx="9847997" cy="5387009"/>
          </a:xfrm>
        </p:spPr>
        <p:txBody>
          <a:bodyPr/>
          <a:lstStyle/>
          <a:p>
            <a:pPr marL="342900" indent="-342900">
              <a:buFont typeface="+mj-lt"/>
              <a:buAutoNum type="arabicPeriod"/>
              <a:defRPr/>
            </a:pPr>
            <a:r>
              <a:rPr lang="es-ES" sz="2400" dirty="0">
                <a:latin typeface="Arial" pitchFamily="34" charset="0"/>
                <a:cs typeface="Arial" pitchFamily="34" charset="0"/>
              </a:rPr>
              <a:t>CONTRAPLIEGOS</a:t>
            </a:r>
          </a:p>
          <a:p>
            <a:pPr marL="342900" indent="-342900">
              <a:buFont typeface="+mj-lt"/>
              <a:buAutoNum type="arabicPeriod"/>
              <a:defRPr/>
            </a:pPr>
            <a:r>
              <a:rPr lang="es-ES" sz="2400" dirty="0">
                <a:latin typeface="Arial" pitchFamily="34" charset="0"/>
                <a:cs typeface="Arial" pitchFamily="34" charset="0"/>
              </a:rPr>
              <a:t>NADA NUEVO</a:t>
            </a:r>
          </a:p>
          <a:p>
            <a:pPr marL="342900" indent="-342900">
              <a:buFont typeface="+mj-lt"/>
              <a:buAutoNum type="arabicPeriod"/>
              <a:defRPr/>
            </a:pPr>
            <a:r>
              <a:rPr lang="es-ES" sz="2400" dirty="0">
                <a:latin typeface="Arial" pitchFamily="34" charset="0"/>
                <a:cs typeface="Arial" pitchFamily="34" charset="0"/>
              </a:rPr>
              <a:t>NADA DE LEY </a:t>
            </a:r>
          </a:p>
          <a:p>
            <a:pPr marL="342900" indent="-342900">
              <a:buFont typeface="+mj-lt"/>
              <a:buAutoNum type="arabicPeriod"/>
              <a:defRPr/>
            </a:pPr>
            <a:r>
              <a:rPr lang="es-ES" sz="2400" dirty="0">
                <a:latin typeface="Arial" pitchFamily="34" charset="0"/>
                <a:cs typeface="Arial" pitchFamily="34" charset="0"/>
              </a:rPr>
              <a:t>REFERENCIA ECONOMICA DEL I.P.C.</a:t>
            </a:r>
          </a:p>
          <a:p>
            <a:pPr marL="342900" indent="-342900">
              <a:buFont typeface="+mj-lt"/>
              <a:buAutoNum type="arabicPeriod"/>
              <a:defRPr/>
            </a:pPr>
            <a:r>
              <a:rPr lang="es-ES" sz="2400" dirty="0">
                <a:latin typeface="Arial" pitchFamily="34" charset="0"/>
                <a:cs typeface="Arial" pitchFamily="34" charset="0"/>
              </a:rPr>
              <a:t>TRIBUNALES DE ARBITRAMENTO</a:t>
            </a:r>
          </a:p>
          <a:p>
            <a:pPr marL="342900" indent="-342900">
              <a:buFont typeface="+mj-lt"/>
              <a:buAutoNum type="arabicPeriod"/>
              <a:defRPr/>
            </a:pPr>
            <a:r>
              <a:rPr lang="es-ES" sz="2400" dirty="0">
                <a:latin typeface="Arial" pitchFamily="34" charset="0"/>
                <a:cs typeface="Arial" pitchFamily="34" charset="0"/>
              </a:rPr>
              <a:t>PARALELISMO SINDICAL</a:t>
            </a:r>
          </a:p>
          <a:p>
            <a:pPr marL="342900" indent="-342900">
              <a:buFont typeface="+mj-lt"/>
              <a:buAutoNum type="arabicPeriod"/>
              <a:defRPr/>
            </a:pPr>
            <a:r>
              <a:rPr lang="es-ES" sz="2400" dirty="0">
                <a:latin typeface="Arial" pitchFamily="34" charset="0"/>
                <a:cs typeface="Arial" pitchFamily="34" charset="0"/>
              </a:rPr>
              <a:t>ARGUCIAS JURIDICAS</a:t>
            </a:r>
          </a:p>
          <a:p>
            <a:pPr marL="342900" indent="-342900">
              <a:buFont typeface="+mj-lt"/>
              <a:buAutoNum type="arabicPeriod"/>
              <a:defRPr/>
            </a:pPr>
            <a:r>
              <a:rPr lang="es-ES" sz="2400" dirty="0">
                <a:latin typeface="Arial" pitchFamily="34" charset="0"/>
                <a:cs typeface="Arial" pitchFamily="34" charset="0"/>
              </a:rPr>
              <a:t>REDUCIR TIEMPOS Y ESPACIOS</a:t>
            </a:r>
          </a:p>
          <a:p>
            <a:pPr marL="342900" indent="-342900">
              <a:buFont typeface="+mj-lt"/>
              <a:buAutoNum type="arabicPeriod"/>
              <a:defRPr/>
            </a:pPr>
            <a:r>
              <a:rPr lang="es-ES" sz="2400" dirty="0">
                <a:latin typeface="Arial" pitchFamily="34" charset="0"/>
                <a:cs typeface="Arial" pitchFamily="34" charset="0"/>
              </a:rPr>
              <a:t>DESCONOCER ASESORIAS</a:t>
            </a:r>
          </a:p>
          <a:p>
            <a:pPr marL="342900" indent="-342900">
              <a:buFont typeface="+mj-lt"/>
              <a:buAutoNum type="arabicPeriod"/>
              <a:defRPr/>
            </a:pPr>
            <a:r>
              <a:rPr lang="es-ES" sz="2400" dirty="0">
                <a:latin typeface="Arial" pitchFamily="34" charset="0"/>
                <a:cs typeface="Arial" pitchFamily="34" charset="0"/>
              </a:rPr>
              <a:t>CONGELACION CONVENCIONAL.</a:t>
            </a:r>
          </a:p>
          <a:p>
            <a:pPr marL="342900" indent="-342900">
              <a:buFont typeface="+mj-lt"/>
              <a:buAutoNum type="arabicPeriod"/>
              <a:defRPr/>
            </a:pPr>
            <a:r>
              <a:rPr lang="es-ES" sz="2400" dirty="0">
                <a:latin typeface="Arial" pitchFamily="34" charset="0"/>
                <a:cs typeface="Arial" pitchFamily="34" charset="0"/>
              </a:rPr>
              <a:t> VIGENCIAS LARGAS</a:t>
            </a:r>
          </a:p>
          <a:p>
            <a:pPr marL="342900" indent="-342900">
              <a:buFont typeface="+mj-lt"/>
              <a:buAutoNum type="arabicPeriod"/>
              <a:defRPr/>
            </a:pPr>
            <a:r>
              <a:rPr lang="es-ES" sz="2400" dirty="0">
                <a:latin typeface="Arial" pitchFamily="34" charset="0"/>
                <a:cs typeface="Arial" pitchFamily="34" charset="0"/>
              </a:rPr>
              <a:t>.LIMITACION VINCULO  LEGAL Y REGLAMENTARIO</a:t>
            </a:r>
            <a:endParaRPr lang="es-CO" sz="2400" dirty="0"/>
          </a:p>
        </p:txBody>
      </p:sp>
    </p:spTree>
    <p:extLst>
      <p:ext uri="{BB962C8B-B14F-4D97-AF65-F5344CB8AC3E}">
        <p14:creationId xmlns:p14="http://schemas.microsoft.com/office/powerpoint/2010/main" val="1781766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2CCBD9-49BE-4E3C-B519-8FDBF7CFCF6C}"/>
              </a:ext>
            </a:extLst>
          </p:cNvPr>
          <p:cNvSpPr>
            <a:spLocks noGrp="1"/>
          </p:cNvSpPr>
          <p:nvPr>
            <p:ph type="title"/>
          </p:nvPr>
        </p:nvSpPr>
        <p:spPr>
          <a:xfrm>
            <a:off x="2121090" y="689112"/>
            <a:ext cx="9847997" cy="662609"/>
          </a:xfrm>
        </p:spPr>
        <p:txBody>
          <a:bodyPr/>
          <a:lstStyle/>
          <a:p>
            <a:r>
              <a:rPr lang="es-ES" sz="3600" b="1" dirty="0"/>
              <a:t>ANALISIS Y ESTADO INTERNO SINDICAL</a:t>
            </a:r>
            <a:endParaRPr lang="es-CO" sz="3600" b="1" dirty="0"/>
          </a:p>
        </p:txBody>
      </p:sp>
      <p:sp>
        <p:nvSpPr>
          <p:cNvPr id="3" name="Marcador de contenido 2">
            <a:extLst>
              <a:ext uri="{FF2B5EF4-FFF2-40B4-BE49-F238E27FC236}">
                <a16:creationId xmlns:a16="http://schemas.microsoft.com/office/drawing/2014/main" id="{4DD17959-0E2E-4C7F-A4BC-03227054BF52}"/>
              </a:ext>
            </a:extLst>
          </p:cNvPr>
          <p:cNvSpPr>
            <a:spLocks noGrp="1"/>
          </p:cNvSpPr>
          <p:nvPr>
            <p:ph idx="1"/>
          </p:nvPr>
        </p:nvSpPr>
        <p:spPr>
          <a:xfrm>
            <a:off x="2121089" y="1484243"/>
            <a:ext cx="9847997" cy="5373757"/>
          </a:xfrm>
        </p:spPr>
        <p:txBody>
          <a:bodyPr/>
          <a:lstStyle/>
          <a:p>
            <a:pPr marL="609600" indent="-609600">
              <a:buNone/>
            </a:pPr>
            <a:r>
              <a:rPr lang="es-ES" altLang="es-ES" sz="2400" b="1" dirty="0"/>
              <a:t>CUANTITATIVO:</a:t>
            </a:r>
          </a:p>
          <a:p>
            <a:pPr marL="609600" indent="-609600"/>
            <a:endParaRPr lang="es-ES" altLang="es-ES" sz="2400" dirty="0"/>
          </a:p>
          <a:p>
            <a:pPr marL="609600" indent="-609600"/>
            <a:r>
              <a:rPr lang="es-ES" altLang="es-ES" sz="2400" dirty="0"/>
              <a:t>NUMERO DE TRABAJADORES. </a:t>
            </a:r>
          </a:p>
          <a:p>
            <a:pPr marL="609600" indent="-609600"/>
            <a:endParaRPr lang="es-ES" altLang="es-ES" sz="2400" dirty="0"/>
          </a:p>
          <a:p>
            <a:pPr marL="609600" indent="-609600"/>
            <a:r>
              <a:rPr lang="es-ES" altLang="es-ES" sz="2400" dirty="0"/>
              <a:t>NUMERO DE SINDICALIZADOS. </a:t>
            </a:r>
          </a:p>
          <a:p>
            <a:pPr marL="609600" indent="-609600"/>
            <a:endParaRPr lang="es-ES" altLang="es-ES" sz="2400" dirty="0"/>
          </a:p>
          <a:p>
            <a:pPr marL="609600" indent="-609600"/>
            <a:r>
              <a:rPr lang="es-ES" altLang="es-ES" sz="2400" dirty="0"/>
              <a:t>NUMERO DE CONVENCIONADOS. </a:t>
            </a:r>
          </a:p>
          <a:p>
            <a:pPr marL="609600" indent="-609600"/>
            <a:endParaRPr lang="es-ES" altLang="es-ES" sz="2400" dirty="0"/>
          </a:p>
          <a:p>
            <a:pPr marL="609600" indent="-609600"/>
            <a:r>
              <a:rPr lang="es-ES" altLang="es-ES" sz="2400" dirty="0"/>
              <a:t>FAMILIA DEL TRABAJADOR.</a:t>
            </a:r>
          </a:p>
          <a:p>
            <a:pPr marL="609600" indent="-609600"/>
            <a:endParaRPr lang="es-ES" altLang="es-ES" sz="2400" dirty="0"/>
          </a:p>
          <a:p>
            <a:pPr marL="609600" indent="-609600"/>
            <a:r>
              <a:rPr lang="es-ES" altLang="es-ES" sz="2400" dirty="0"/>
              <a:t>ORGANIZACIONES HERMANAS.</a:t>
            </a:r>
          </a:p>
          <a:p>
            <a:endParaRPr lang="es-CO" dirty="0"/>
          </a:p>
        </p:txBody>
      </p:sp>
    </p:spTree>
    <p:extLst>
      <p:ext uri="{BB962C8B-B14F-4D97-AF65-F5344CB8AC3E}">
        <p14:creationId xmlns:p14="http://schemas.microsoft.com/office/powerpoint/2010/main" val="3789233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51DFF8D-1D11-42F6-9F42-66D47C00A888}"/>
              </a:ext>
            </a:extLst>
          </p:cNvPr>
          <p:cNvSpPr>
            <a:spLocks noGrp="1"/>
          </p:cNvSpPr>
          <p:nvPr>
            <p:ph idx="1"/>
          </p:nvPr>
        </p:nvSpPr>
        <p:spPr>
          <a:xfrm>
            <a:off x="2121089" y="967409"/>
            <a:ext cx="9847997" cy="5209554"/>
          </a:xfrm>
        </p:spPr>
        <p:txBody>
          <a:bodyPr/>
          <a:lstStyle/>
          <a:p>
            <a:pPr marL="609600" indent="-609600">
              <a:buNone/>
            </a:pPr>
            <a:r>
              <a:rPr lang="es-ES" altLang="es-ES" b="1" dirty="0"/>
              <a:t>CUALITATIVO:</a:t>
            </a:r>
          </a:p>
          <a:p>
            <a:pPr marL="609600" indent="-609600"/>
            <a:endParaRPr lang="es-ES" altLang="es-ES" dirty="0"/>
          </a:p>
          <a:p>
            <a:pPr marL="609600" indent="-609600"/>
            <a:r>
              <a:rPr lang="es-ES" altLang="es-ES" dirty="0"/>
              <a:t>  EDUCACION. </a:t>
            </a:r>
          </a:p>
          <a:p>
            <a:r>
              <a:rPr lang="es-ES" altLang="es-ES" dirty="0"/>
              <a:t>       VIVIENDA.</a:t>
            </a:r>
          </a:p>
          <a:p>
            <a:r>
              <a:rPr lang="es-ES" altLang="es-ES" dirty="0"/>
              <a:t>       SALUD. </a:t>
            </a:r>
          </a:p>
          <a:p>
            <a:r>
              <a:rPr lang="es-ES" altLang="es-ES" dirty="0"/>
              <a:t>       RECREACION. </a:t>
            </a:r>
          </a:p>
          <a:p>
            <a:r>
              <a:rPr lang="es-ES" altLang="es-ES" dirty="0"/>
              <a:t>        SEGURIDAD EN EL TRABAJO. </a:t>
            </a:r>
          </a:p>
          <a:p>
            <a:r>
              <a:rPr lang="es-ES" altLang="es-ES" dirty="0"/>
              <a:t>        CALAMIDADES. </a:t>
            </a:r>
          </a:p>
          <a:p>
            <a:r>
              <a:rPr lang="es-ES" altLang="es-ES" dirty="0"/>
              <a:t>        ENDEUDAMIENTO.</a:t>
            </a:r>
          </a:p>
          <a:p>
            <a:endParaRPr lang="es-CO" dirty="0"/>
          </a:p>
        </p:txBody>
      </p:sp>
    </p:spTree>
    <p:extLst>
      <p:ext uri="{BB962C8B-B14F-4D97-AF65-F5344CB8AC3E}">
        <p14:creationId xmlns:p14="http://schemas.microsoft.com/office/powerpoint/2010/main" val="3493909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A5D361-C3F1-449C-BB2B-26DCA14FAD10}"/>
              </a:ext>
            </a:extLst>
          </p:cNvPr>
          <p:cNvSpPr>
            <a:spLocks noGrp="1"/>
          </p:cNvSpPr>
          <p:nvPr>
            <p:ph type="title"/>
          </p:nvPr>
        </p:nvSpPr>
        <p:spPr>
          <a:xfrm>
            <a:off x="2121090" y="967409"/>
            <a:ext cx="9847997" cy="678829"/>
          </a:xfrm>
        </p:spPr>
        <p:txBody>
          <a:bodyPr/>
          <a:lstStyle/>
          <a:p>
            <a:r>
              <a:rPr lang="es-ES" sz="3200" b="1" dirty="0"/>
              <a:t>RELACIONES OBRERO PATRONALES</a:t>
            </a:r>
            <a:endParaRPr lang="es-CO" sz="3200" b="1" dirty="0"/>
          </a:p>
        </p:txBody>
      </p:sp>
      <p:sp>
        <p:nvSpPr>
          <p:cNvPr id="3" name="Marcador de contenido 2">
            <a:extLst>
              <a:ext uri="{FF2B5EF4-FFF2-40B4-BE49-F238E27FC236}">
                <a16:creationId xmlns:a16="http://schemas.microsoft.com/office/drawing/2014/main" id="{22BDCE38-9032-4EDD-88F8-008D6A76BED8}"/>
              </a:ext>
            </a:extLst>
          </p:cNvPr>
          <p:cNvSpPr>
            <a:spLocks noGrp="1"/>
          </p:cNvSpPr>
          <p:nvPr>
            <p:ph idx="1"/>
          </p:nvPr>
        </p:nvSpPr>
        <p:spPr>
          <a:xfrm>
            <a:off x="2121089" y="2239617"/>
            <a:ext cx="9847997" cy="3937346"/>
          </a:xfrm>
        </p:spPr>
        <p:txBody>
          <a:bodyPr/>
          <a:lstStyle/>
          <a:p>
            <a:pPr marL="609600" indent="-609600"/>
            <a:r>
              <a:rPr lang="es-ES" altLang="es-ES" sz="2400" dirty="0"/>
              <a:t>TIPO DE RELACION OBRERO – PATRONAL</a:t>
            </a:r>
          </a:p>
          <a:p>
            <a:pPr marL="609600" indent="-609600"/>
            <a:endParaRPr lang="es-ES" altLang="es-ES" sz="2400" dirty="0"/>
          </a:p>
          <a:p>
            <a:pPr marL="609600" indent="-609600"/>
            <a:r>
              <a:rPr lang="es-ES" altLang="es-ES" sz="2400" dirty="0"/>
              <a:t>NIVEL DE CUMPLIMIENTO CONVENCIONAL O ACUERDO LABORAL.</a:t>
            </a:r>
          </a:p>
          <a:p>
            <a:pPr marL="609600" indent="-609600"/>
            <a:endParaRPr lang="es-ES" altLang="es-ES" sz="2400" dirty="0"/>
          </a:p>
          <a:p>
            <a:pPr marL="609600" indent="-609600"/>
            <a:r>
              <a:rPr lang="es-ES" altLang="es-ES" sz="2400" dirty="0"/>
              <a:t>POLITICAS ADMINISTRATIVAS</a:t>
            </a:r>
          </a:p>
          <a:p>
            <a:pPr marL="609600" indent="-609600"/>
            <a:endParaRPr lang="es-ES" altLang="es-ES" sz="2400" dirty="0"/>
          </a:p>
          <a:p>
            <a:pPr marL="609600" indent="-609600"/>
            <a:r>
              <a:rPr lang="es-ES" altLang="es-ES" sz="2400" dirty="0"/>
              <a:t>ROTACION DEL PERSONAL</a:t>
            </a:r>
          </a:p>
          <a:p>
            <a:pPr marL="609600" indent="-609600"/>
            <a:endParaRPr lang="es-ES" altLang="es-ES" sz="2400" dirty="0"/>
          </a:p>
          <a:p>
            <a:pPr marL="609600" indent="-609600"/>
            <a:r>
              <a:rPr lang="es-ES" altLang="es-ES" sz="2400" dirty="0"/>
              <a:t>POLITICAS DISCIPLINARIAS</a:t>
            </a:r>
          </a:p>
          <a:p>
            <a:endParaRPr lang="es-CO" dirty="0"/>
          </a:p>
        </p:txBody>
      </p:sp>
    </p:spTree>
    <p:extLst>
      <p:ext uri="{BB962C8B-B14F-4D97-AF65-F5344CB8AC3E}">
        <p14:creationId xmlns:p14="http://schemas.microsoft.com/office/powerpoint/2010/main" val="612844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89" y="489397"/>
            <a:ext cx="9847997" cy="927279"/>
          </a:xfrm>
        </p:spPr>
        <p:txBody>
          <a:bodyPr/>
          <a:lstStyle/>
          <a:p>
            <a:pPr algn="ctr"/>
            <a:r>
              <a:rPr lang="es-ES" b="1" dirty="0"/>
              <a:t>NEGOCIACION COLECTIVA</a:t>
            </a:r>
            <a:endParaRPr lang="es-CO" b="1" dirty="0"/>
          </a:p>
        </p:txBody>
      </p:sp>
      <p:sp>
        <p:nvSpPr>
          <p:cNvPr id="3" name="Marcador de contenido 2"/>
          <p:cNvSpPr>
            <a:spLocks noGrp="1"/>
          </p:cNvSpPr>
          <p:nvPr>
            <p:ph idx="1"/>
          </p:nvPr>
        </p:nvSpPr>
        <p:spPr>
          <a:xfrm>
            <a:off x="2121089" y="1416676"/>
            <a:ext cx="9847997" cy="4997004"/>
          </a:xfrm>
        </p:spPr>
        <p:txBody>
          <a:bodyPr/>
          <a:lstStyle/>
          <a:p>
            <a:pPr marL="0" indent="0">
              <a:buNone/>
            </a:pPr>
            <a:r>
              <a:rPr lang="es-ES" altLang="es-ES" b="1" dirty="0"/>
              <a:t>     Político</a:t>
            </a:r>
          </a:p>
          <a:p>
            <a:pPr lvl="1"/>
            <a:r>
              <a:rPr lang="es-ES" altLang="es-ES" dirty="0"/>
              <a:t>Expresión de la lucha de clases</a:t>
            </a:r>
          </a:p>
          <a:p>
            <a:pPr lvl="1"/>
            <a:r>
              <a:rPr lang="es-ES" altLang="es-ES" dirty="0"/>
              <a:t>Confronta el capital y el trabajo</a:t>
            </a:r>
          </a:p>
          <a:p>
            <a:pPr lvl="1"/>
            <a:r>
              <a:rPr lang="es-ES" altLang="es-ES" dirty="0"/>
              <a:t>Correlación de fuerzas</a:t>
            </a:r>
          </a:p>
          <a:p>
            <a:pPr lvl="1"/>
            <a:r>
              <a:rPr lang="es-ES" altLang="es-ES" dirty="0"/>
              <a:t>Expresión organizada de intereses</a:t>
            </a:r>
          </a:p>
          <a:p>
            <a:pPr lvl="1"/>
            <a:r>
              <a:rPr lang="es-ES" altLang="es-ES" dirty="0"/>
              <a:t>Dinamiza la movilización y la solidaridad.</a:t>
            </a:r>
          </a:p>
          <a:p>
            <a:pPr marL="457200" lvl="1" indent="0">
              <a:buNone/>
            </a:pPr>
            <a:endParaRPr lang="es-ES" altLang="es-ES" sz="3200" b="1" dirty="0"/>
          </a:p>
          <a:p>
            <a:pPr marL="457200" lvl="1" indent="0">
              <a:buNone/>
            </a:pPr>
            <a:r>
              <a:rPr lang="es-ES" altLang="es-ES" sz="3000" b="1" dirty="0"/>
              <a:t>Histórico</a:t>
            </a:r>
          </a:p>
          <a:p>
            <a:pPr lvl="1"/>
            <a:r>
              <a:rPr lang="es-ES" altLang="es-ES" dirty="0"/>
              <a:t>Evolución dialéctica de condiciones de vida y trabajo</a:t>
            </a:r>
          </a:p>
          <a:p>
            <a:pPr lvl="1"/>
            <a:r>
              <a:rPr lang="es-ES" altLang="es-ES" dirty="0"/>
              <a:t>Avances y  desarrollo de la sociedad</a:t>
            </a:r>
          </a:p>
          <a:p>
            <a:pPr lvl="1"/>
            <a:r>
              <a:rPr lang="es-ES" altLang="es-ES" dirty="0"/>
              <a:t>Actualiza conquistas </a:t>
            </a:r>
          </a:p>
          <a:p>
            <a:pPr lvl="1"/>
            <a:r>
              <a:rPr lang="es-ES" altLang="es-ES" dirty="0"/>
              <a:t>Proyecta situaciones futuras</a:t>
            </a:r>
          </a:p>
          <a:p>
            <a:pPr lvl="1"/>
            <a:endParaRPr lang="es-ES" altLang="es-ES" dirty="0"/>
          </a:p>
          <a:p>
            <a:pPr marL="457200" lvl="1" indent="0">
              <a:buNone/>
            </a:pPr>
            <a:endParaRPr lang="es-ES" altLang="es-ES" sz="3200" b="1" dirty="0"/>
          </a:p>
          <a:p>
            <a:pPr marL="457200" lvl="1" indent="0">
              <a:buNone/>
            </a:pPr>
            <a:endParaRPr lang="es-ES" altLang="es-ES" dirty="0"/>
          </a:p>
          <a:p>
            <a:pPr marL="457200" lvl="1" indent="0">
              <a:buNone/>
            </a:pPr>
            <a:endParaRPr lang="es-ES" altLang="es-ES" dirty="0"/>
          </a:p>
          <a:p>
            <a:endParaRPr lang="es-CO" dirty="0"/>
          </a:p>
        </p:txBody>
      </p:sp>
    </p:spTree>
    <p:extLst>
      <p:ext uri="{BB962C8B-B14F-4D97-AF65-F5344CB8AC3E}">
        <p14:creationId xmlns:p14="http://schemas.microsoft.com/office/powerpoint/2010/main" val="1773976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F3EDA5-3E83-433A-BCF6-E8A31B1E9487}"/>
              </a:ext>
            </a:extLst>
          </p:cNvPr>
          <p:cNvSpPr>
            <a:spLocks noGrp="1"/>
          </p:cNvSpPr>
          <p:nvPr>
            <p:ph type="title"/>
          </p:nvPr>
        </p:nvSpPr>
        <p:spPr>
          <a:xfrm>
            <a:off x="2121090" y="681037"/>
            <a:ext cx="9847997" cy="965202"/>
          </a:xfrm>
        </p:spPr>
        <p:txBody>
          <a:bodyPr/>
          <a:lstStyle/>
          <a:p>
            <a:r>
              <a:rPr lang="es-ES" b="1" dirty="0"/>
              <a:t>PLIEGO DE PETICIONES/SOLICITUDES</a:t>
            </a:r>
            <a:endParaRPr lang="es-CO" b="1" dirty="0"/>
          </a:p>
        </p:txBody>
      </p:sp>
      <p:sp>
        <p:nvSpPr>
          <p:cNvPr id="3" name="Marcador de contenido 2">
            <a:extLst>
              <a:ext uri="{FF2B5EF4-FFF2-40B4-BE49-F238E27FC236}">
                <a16:creationId xmlns:a16="http://schemas.microsoft.com/office/drawing/2014/main" id="{F57DD2D4-069C-40B1-94A5-F2D15D7029DF}"/>
              </a:ext>
            </a:extLst>
          </p:cNvPr>
          <p:cNvSpPr>
            <a:spLocks noGrp="1"/>
          </p:cNvSpPr>
          <p:nvPr>
            <p:ph idx="1"/>
          </p:nvPr>
        </p:nvSpPr>
        <p:spPr>
          <a:xfrm>
            <a:off x="2121089" y="1825624"/>
            <a:ext cx="9847997" cy="4561923"/>
          </a:xfrm>
        </p:spPr>
        <p:txBody>
          <a:bodyPr/>
          <a:lstStyle/>
          <a:p>
            <a:pPr marL="609600" indent="-609600"/>
            <a:r>
              <a:rPr lang="es-ES" altLang="es-ES" dirty="0"/>
              <a:t>COMISIÓN ECONÓMICA</a:t>
            </a:r>
          </a:p>
          <a:p>
            <a:pPr marL="609600" indent="-609600"/>
            <a:endParaRPr lang="es-ES" altLang="es-ES" dirty="0"/>
          </a:p>
          <a:p>
            <a:pPr marL="609600" indent="-609600"/>
            <a:r>
              <a:rPr lang="es-ES" altLang="es-ES" dirty="0"/>
              <a:t>COMISIÓN SOCIAL</a:t>
            </a:r>
          </a:p>
          <a:p>
            <a:pPr marL="609600" indent="-609600"/>
            <a:endParaRPr lang="es-ES" altLang="es-ES" dirty="0"/>
          </a:p>
          <a:p>
            <a:pPr marL="609600" indent="-609600"/>
            <a:r>
              <a:rPr lang="es-ES" altLang="es-ES" dirty="0"/>
              <a:t>COMISIÓN JURÍDICA</a:t>
            </a:r>
          </a:p>
          <a:p>
            <a:pPr marL="609600" indent="-609600"/>
            <a:endParaRPr lang="es-ES" altLang="es-ES" dirty="0"/>
          </a:p>
          <a:p>
            <a:pPr marL="609600" indent="-609600"/>
            <a:r>
              <a:rPr lang="es-ES" altLang="es-ES" dirty="0"/>
              <a:t>COMISIÓN  COMUNICACIONES</a:t>
            </a:r>
          </a:p>
          <a:p>
            <a:pPr marL="609600" indent="-609600"/>
            <a:endParaRPr lang="es-ES" altLang="es-ES" dirty="0"/>
          </a:p>
          <a:p>
            <a:pPr marL="609600" indent="-609600"/>
            <a:r>
              <a:rPr lang="es-ES" altLang="es-ES" dirty="0"/>
              <a:t>COMISIÓN  EDUCACIÓN  Y SINDICALIZACIÓN</a:t>
            </a:r>
          </a:p>
          <a:p>
            <a:endParaRPr lang="es-CO" dirty="0"/>
          </a:p>
        </p:txBody>
      </p:sp>
    </p:spTree>
    <p:extLst>
      <p:ext uri="{BB962C8B-B14F-4D97-AF65-F5344CB8AC3E}">
        <p14:creationId xmlns:p14="http://schemas.microsoft.com/office/powerpoint/2010/main" val="1842220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75201B-B0C1-4361-A97A-8F60B6F1200E}"/>
              </a:ext>
            </a:extLst>
          </p:cNvPr>
          <p:cNvSpPr>
            <a:spLocks noGrp="1"/>
          </p:cNvSpPr>
          <p:nvPr>
            <p:ph type="title"/>
          </p:nvPr>
        </p:nvSpPr>
        <p:spPr>
          <a:xfrm>
            <a:off x="2121090" y="320676"/>
            <a:ext cx="9847997" cy="673238"/>
          </a:xfrm>
        </p:spPr>
        <p:txBody>
          <a:bodyPr/>
          <a:lstStyle/>
          <a:p>
            <a:r>
              <a:rPr lang="es-ES" sz="3600" b="1" dirty="0"/>
              <a:t>PARTICIPACION DE LA BASE</a:t>
            </a:r>
            <a:endParaRPr lang="es-CO" sz="3600" b="1" dirty="0"/>
          </a:p>
        </p:txBody>
      </p:sp>
      <p:sp>
        <p:nvSpPr>
          <p:cNvPr id="3" name="Marcador de contenido 2">
            <a:extLst>
              <a:ext uri="{FF2B5EF4-FFF2-40B4-BE49-F238E27FC236}">
                <a16:creationId xmlns:a16="http://schemas.microsoft.com/office/drawing/2014/main" id="{FC5F1C81-2826-48B8-9DA5-48B6DB2BD21C}"/>
              </a:ext>
            </a:extLst>
          </p:cNvPr>
          <p:cNvSpPr>
            <a:spLocks noGrp="1"/>
          </p:cNvSpPr>
          <p:nvPr>
            <p:ph idx="1"/>
          </p:nvPr>
        </p:nvSpPr>
        <p:spPr>
          <a:xfrm>
            <a:off x="2121089" y="993914"/>
            <a:ext cx="9847997" cy="5183049"/>
          </a:xfrm>
        </p:spPr>
        <p:txBody>
          <a:bodyPr/>
          <a:lstStyle/>
          <a:p>
            <a:pPr marL="609600" indent="-609600"/>
            <a:r>
              <a:rPr lang="es-ES" altLang="es-ES" sz="2400" dirty="0"/>
              <a:t>PREPARACION , APORTES, ENCUESTA, INICIATIVAS, ETC.</a:t>
            </a:r>
          </a:p>
          <a:p>
            <a:pPr marL="609600" indent="-609600"/>
            <a:endParaRPr lang="es-ES" altLang="es-ES" sz="2400" dirty="0"/>
          </a:p>
          <a:p>
            <a:pPr marL="609600" indent="-609600"/>
            <a:r>
              <a:rPr lang="es-ES" altLang="es-ES" sz="2400" dirty="0"/>
              <a:t>LANZAMIENTO DEL PLIEGO</a:t>
            </a:r>
          </a:p>
          <a:p>
            <a:pPr marL="609600" indent="-609600"/>
            <a:endParaRPr lang="es-ES" altLang="es-ES" sz="2400" dirty="0"/>
          </a:p>
          <a:p>
            <a:pPr marL="609600" indent="-609600"/>
            <a:r>
              <a:rPr lang="es-ES" altLang="es-ES" sz="2400" dirty="0"/>
              <a:t>REUNIÓN SEMANAL, TURNOS O SECCIONES.</a:t>
            </a:r>
          </a:p>
          <a:p>
            <a:pPr marL="609600" indent="-609600"/>
            <a:r>
              <a:rPr lang="es-ES" altLang="es-ES" sz="2400" dirty="0"/>
              <a:t> </a:t>
            </a:r>
          </a:p>
          <a:p>
            <a:pPr marL="609600" indent="-609600"/>
            <a:r>
              <a:rPr lang="es-ES" altLang="es-ES" sz="2400" dirty="0"/>
              <a:t>TAREAS DE PROPAGANDA</a:t>
            </a:r>
          </a:p>
          <a:p>
            <a:pPr marL="609600" indent="-609600"/>
            <a:endParaRPr lang="es-ES" altLang="es-ES" sz="2400" dirty="0"/>
          </a:p>
          <a:p>
            <a:pPr marL="609600" indent="-609600"/>
            <a:r>
              <a:rPr lang="es-ES" altLang="es-ES" sz="2400" dirty="0"/>
              <a:t>TAREAS DE MOVILIZACIÓN </a:t>
            </a:r>
          </a:p>
          <a:p>
            <a:pPr marL="609600" indent="-609600"/>
            <a:endParaRPr lang="es-ES" altLang="es-ES" sz="2400" dirty="0"/>
          </a:p>
          <a:p>
            <a:pPr marL="609600" indent="-609600"/>
            <a:r>
              <a:rPr lang="es-ES" altLang="es-ES" sz="2400" dirty="0"/>
              <a:t>BALANCES PERIODICOS  DEL PROCESO</a:t>
            </a:r>
          </a:p>
          <a:p>
            <a:pPr marL="609600" indent="-609600"/>
            <a:endParaRPr lang="es-ES" altLang="es-ES" sz="2400" dirty="0"/>
          </a:p>
          <a:p>
            <a:pPr marL="609600" indent="-609600"/>
            <a:r>
              <a:rPr lang="es-ES" altLang="es-ES" sz="2400" dirty="0"/>
              <a:t>ASAMBLEA GENERAL</a:t>
            </a:r>
          </a:p>
          <a:p>
            <a:pPr marL="609600" indent="-609600"/>
            <a:endParaRPr lang="es-ES" altLang="es-ES" sz="2400" dirty="0"/>
          </a:p>
          <a:p>
            <a:pPr marL="609600" indent="-609600"/>
            <a:r>
              <a:rPr lang="es-ES" altLang="es-ES" sz="2400" dirty="0"/>
              <a:t>BALANCE FINAL</a:t>
            </a:r>
          </a:p>
          <a:p>
            <a:endParaRPr lang="es-CO" dirty="0"/>
          </a:p>
        </p:txBody>
      </p:sp>
    </p:spTree>
    <p:extLst>
      <p:ext uri="{BB962C8B-B14F-4D97-AF65-F5344CB8AC3E}">
        <p14:creationId xmlns:p14="http://schemas.microsoft.com/office/powerpoint/2010/main" val="954673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656822"/>
            <a:ext cx="9847997" cy="5769735"/>
          </a:xfrm>
        </p:spPr>
        <p:txBody>
          <a:bodyPr/>
          <a:lstStyle/>
          <a:p>
            <a:endParaRPr lang="es-ES" sz="1200" b="1" dirty="0"/>
          </a:p>
          <a:p>
            <a:pPr algn="ctr"/>
            <a:r>
              <a:rPr lang="es-ES" sz="1400" b="1" dirty="0"/>
              <a:t>ENCUESTA PLIEGO 2024 </a:t>
            </a:r>
            <a:endParaRPr lang="es-CO" sz="1400" dirty="0"/>
          </a:p>
          <a:p>
            <a:r>
              <a:rPr lang="es-ES" sz="1200" b="1" dirty="0"/>
              <a:t> </a:t>
            </a:r>
            <a:r>
              <a:rPr lang="es-ES" sz="1200" b="1" u="sng" dirty="0"/>
              <a:t>DATOS PERSONALES</a:t>
            </a:r>
            <a:endParaRPr lang="es-CO" sz="1200" dirty="0"/>
          </a:p>
          <a:p>
            <a:r>
              <a:rPr lang="es-ES" sz="1200" b="1" dirty="0"/>
              <a:t>SEXO:                                     </a:t>
            </a:r>
            <a:r>
              <a:rPr lang="es-ES" sz="1200" dirty="0"/>
              <a:t>MASCULINO     (   )        FEMENINO      (   )     OTRO       (    )</a:t>
            </a:r>
            <a:endParaRPr lang="es-CO" sz="1200" dirty="0"/>
          </a:p>
          <a:p>
            <a:r>
              <a:rPr lang="es-ES" sz="1200" b="1" dirty="0"/>
              <a:t>ESTADO CIVIL:                     </a:t>
            </a:r>
            <a:r>
              <a:rPr lang="es-ES" sz="1200" dirty="0"/>
              <a:t>CASADO            (   )        SOLTERO          (   )     VIUDO      (   )   UNION LIBRE (   )</a:t>
            </a:r>
            <a:endParaRPr lang="es-CO" sz="1200" dirty="0"/>
          </a:p>
          <a:p>
            <a:r>
              <a:rPr lang="es-ES" sz="1200" b="1" dirty="0"/>
              <a:t>NIVEL DE ESTUDIOS:          </a:t>
            </a:r>
            <a:r>
              <a:rPr lang="es-ES" sz="1200" dirty="0"/>
              <a:t>PRIMARIA         (   )        BACHILLER       (   )     TÉCNICO  (   )</a:t>
            </a:r>
            <a:endParaRPr lang="es-CO" sz="1200" dirty="0"/>
          </a:p>
          <a:p>
            <a:r>
              <a:rPr lang="es-ES" sz="1200" dirty="0"/>
              <a:t>                                                                                        UNIVERSIDAD  (   )     OTRO       (   )</a:t>
            </a:r>
            <a:endParaRPr lang="es-CO" sz="1200" dirty="0"/>
          </a:p>
          <a:p>
            <a:r>
              <a:rPr lang="es-ES" sz="1200" b="1" dirty="0"/>
              <a:t>ESTUDIA ACTUALMENTE   </a:t>
            </a:r>
            <a:r>
              <a:rPr lang="es-ES" sz="1200" dirty="0"/>
              <a:t>                                SI     (   )          NO     (   )</a:t>
            </a:r>
            <a:endParaRPr lang="es-CO" sz="1200" dirty="0"/>
          </a:p>
          <a:p>
            <a:r>
              <a:rPr lang="es-ES" sz="1200" dirty="0"/>
              <a:t> </a:t>
            </a:r>
            <a:endParaRPr lang="es-CO" sz="1200" dirty="0"/>
          </a:p>
          <a:p>
            <a:r>
              <a:rPr lang="es-ES" sz="1200" b="1" dirty="0"/>
              <a:t> </a:t>
            </a:r>
            <a:endParaRPr lang="es-CO" sz="1200" dirty="0"/>
          </a:p>
          <a:p>
            <a:r>
              <a:rPr lang="es-ES" sz="1200" b="1" u="sng" dirty="0"/>
              <a:t>SITUACIÓN LABORAL </a:t>
            </a:r>
            <a:endParaRPr lang="es-CO" sz="1200" dirty="0"/>
          </a:p>
          <a:p>
            <a:r>
              <a:rPr lang="es-ES" sz="1200" dirty="0"/>
              <a:t>ES BENEFICIARIO   DE  LA CONVENCION   COLECTIVA       SI       (   )          NO   (   )</a:t>
            </a:r>
            <a:endParaRPr lang="es-CO" sz="1200" dirty="0"/>
          </a:p>
          <a:p>
            <a:r>
              <a:rPr lang="es-ES" sz="1200" dirty="0"/>
              <a:t>ES  AFILIADO AL SINDICATO               SI    (   )                     NO       (   )</a:t>
            </a:r>
            <a:endParaRPr lang="es-CO" sz="1200" dirty="0"/>
          </a:p>
          <a:p>
            <a:r>
              <a:rPr lang="es-ES" sz="1200" b="1" dirty="0"/>
              <a:t> </a:t>
            </a:r>
            <a:endParaRPr lang="es-CO" sz="1200" dirty="0"/>
          </a:p>
          <a:p>
            <a:r>
              <a:rPr lang="es-ES" sz="1200" b="1" dirty="0"/>
              <a:t>TIPO DE CONTRATO</a:t>
            </a:r>
            <a:r>
              <a:rPr lang="es-ES" sz="1200" dirty="0"/>
              <a:t>:         INDEFINIDO   (   )     TERMINO FIJO   (   )     OTRO   (   )      CUAL ____________</a:t>
            </a:r>
            <a:endParaRPr lang="es-CO" sz="1200" dirty="0"/>
          </a:p>
          <a:p>
            <a:r>
              <a:rPr lang="es-ES" sz="1200" dirty="0"/>
              <a:t>               TIEMPO DE SERVICIO     ____________             CIUDAD ____________       OFICIO___________</a:t>
            </a:r>
            <a:endParaRPr lang="es-CO" sz="1200" dirty="0"/>
          </a:p>
          <a:p>
            <a:r>
              <a:rPr lang="es-ES" sz="1200" dirty="0"/>
              <a:t> </a:t>
            </a:r>
            <a:endParaRPr lang="es-CO" sz="1200" dirty="0"/>
          </a:p>
          <a:p>
            <a:r>
              <a:rPr lang="es-ES" sz="1200" dirty="0"/>
              <a:t> </a:t>
            </a:r>
            <a:r>
              <a:rPr lang="es-ES" sz="1200" b="1" dirty="0"/>
              <a:t>MOLIDAD DE TUS LABORES: </a:t>
            </a:r>
            <a:r>
              <a:rPr lang="es-ES" sz="1200" dirty="0"/>
              <a:t>PRESENCIAL  (   )       TRABAJO EN CASA (   )   VIRTUAL (   )  MIXTO (   )</a:t>
            </a:r>
            <a:endParaRPr lang="es-CO" sz="1200" dirty="0"/>
          </a:p>
          <a:p>
            <a:r>
              <a:rPr lang="es-ES" sz="1200" dirty="0"/>
              <a:t>               QÚE MODALIDAD LE GUSTARÍA HACIA EL FUTURO?_______________________</a:t>
            </a:r>
            <a:endParaRPr lang="es-CO" sz="1200" dirty="0"/>
          </a:p>
          <a:p>
            <a:r>
              <a:rPr lang="es-ES" sz="1100" dirty="0"/>
              <a:t> </a:t>
            </a:r>
            <a:r>
              <a:rPr lang="es-ES" b="1" dirty="0"/>
              <a:t> </a:t>
            </a:r>
            <a:endParaRPr lang="es-CO" dirty="0"/>
          </a:p>
          <a:p>
            <a:endParaRPr lang="es-CO" dirty="0"/>
          </a:p>
        </p:txBody>
      </p:sp>
    </p:spTree>
    <p:extLst>
      <p:ext uri="{BB962C8B-B14F-4D97-AF65-F5344CB8AC3E}">
        <p14:creationId xmlns:p14="http://schemas.microsoft.com/office/powerpoint/2010/main" val="1012659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450760"/>
            <a:ext cx="9847997" cy="6407239"/>
          </a:xfrm>
        </p:spPr>
        <p:txBody>
          <a:bodyPr/>
          <a:lstStyle/>
          <a:p>
            <a:r>
              <a:rPr lang="es-ES" sz="1100" b="1" dirty="0"/>
              <a:t>TRABAJO COMPLEMENTARIO:</a:t>
            </a:r>
            <a:endParaRPr lang="es-CO" sz="1100" dirty="0"/>
          </a:p>
          <a:p>
            <a:r>
              <a:rPr lang="es-ES" sz="1100" dirty="0"/>
              <a:t>               LABORA VOLUNTARIAMENTE SABADOS DOMINICALES Y FESTIVOS: SI (   )  NO (   )</a:t>
            </a:r>
            <a:endParaRPr lang="es-CO" sz="1100" dirty="0"/>
          </a:p>
          <a:p>
            <a:r>
              <a:rPr lang="es-ES" sz="1100" b="1" dirty="0"/>
              <a:t> </a:t>
            </a:r>
            <a:r>
              <a:rPr lang="es-ES" sz="1100" b="1" u="sng" dirty="0"/>
              <a:t>DATOS FAMILIARES</a:t>
            </a:r>
            <a:endParaRPr lang="es-CO" sz="1100" dirty="0"/>
          </a:p>
          <a:p>
            <a:r>
              <a:rPr lang="es-ES" sz="1100" dirty="0"/>
              <a:t>No.  DE PERSONAS A CARGO:      _______</a:t>
            </a:r>
            <a:endParaRPr lang="es-CO" sz="1100" dirty="0"/>
          </a:p>
          <a:p>
            <a:r>
              <a:rPr lang="es-ES" sz="1100" dirty="0"/>
              <a:t>No.  DE HIJOS QUE ESTUDIAN:    _______</a:t>
            </a:r>
            <a:endParaRPr lang="es-CO" sz="1100" dirty="0"/>
          </a:p>
          <a:p>
            <a:r>
              <a:rPr lang="es-ES" sz="1100" dirty="0"/>
              <a:t>                                                            PRIVADA            PÚBLICA            </a:t>
            </a:r>
            <a:endParaRPr lang="es-CO" sz="1100" dirty="0"/>
          </a:p>
          <a:p>
            <a:r>
              <a:rPr lang="es-ES" sz="1100" dirty="0"/>
              <a:t>PREESCOLAR                                         (   )                        (   )                 </a:t>
            </a:r>
            <a:endParaRPr lang="es-CO" sz="1100" dirty="0"/>
          </a:p>
          <a:p>
            <a:r>
              <a:rPr lang="es-ES" sz="1100" dirty="0"/>
              <a:t>PRIMARIA                                              (   )                        (   )                 </a:t>
            </a:r>
            <a:endParaRPr lang="es-CO" sz="1100" dirty="0"/>
          </a:p>
          <a:p>
            <a:r>
              <a:rPr lang="es-ES" sz="1100" dirty="0"/>
              <a:t>BACHILLER                                             (   )                        (   )                </a:t>
            </a:r>
            <a:endParaRPr lang="es-CO" sz="1100" dirty="0"/>
          </a:p>
          <a:p>
            <a:r>
              <a:rPr lang="es-ES" sz="1100" dirty="0"/>
              <a:t>UNIVERSIDAD                                       (   )                         (   )                 </a:t>
            </a:r>
            <a:endParaRPr lang="es-CO" sz="1100" dirty="0"/>
          </a:p>
          <a:p>
            <a:r>
              <a:rPr lang="es-ES" sz="1100" dirty="0"/>
              <a:t>OTRO               (   )          CUAL  ______________________</a:t>
            </a:r>
            <a:endParaRPr lang="es-CO" sz="1100" dirty="0"/>
          </a:p>
          <a:p>
            <a:r>
              <a:rPr lang="es-ES" sz="1100" b="1" dirty="0"/>
              <a:t> </a:t>
            </a:r>
            <a:endParaRPr lang="es-CO" sz="1100" dirty="0"/>
          </a:p>
          <a:p>
            <a:r>
              <a:rPr lang="es-ES" sz="1100" b="1" u="sng" dirty="0"/>
              <a:t>VIVIENDA</a:t>
            </a:r>
            <a:r>
              <a:rPr lang="es-ES" sz="1100" u="sng" dirty="0"/>
              <a:t>: </a:t>
            </a:r>
            <a:endParaRPr lang="es-CO" sz="1100" dirty="0"/>
          </a:p>
          <a:p>
            <a:r>
              <a:rPr lang="es-ES" sz="1100" dirty="0"/>
              <a:t>TIENE VIVIENDA PROPIA        SI       (   )             NO    (   )              HIPOTECA      SI   (   )       NO     (   )</a:t>
            </a:r>
            <a:endParaRPr lang="es-CO" sz="1100" dirty="0"/>
          </a:p>
          <a:p>
            <a:r>
              <a:rPr lang="es-ES" sz="1100" dirty="0"/>
              <a:t>REQUIERE PRESTAMO PARA:   COMPRA  (   )        MEJORAS    (   )       DESHIPOTECA    (   )</a:t>
            </a:r>
            <a:endParaRPr lang="es-CO" sz="1100" dirty="0"/>
          </a:p>
          <a:p>
            <a:r>
              <a:rPr lang="es-ES" sz="1100" dirty="0"/>
              <a:t>                                                      CONSTRUCCIÓN   (   )</a:t>
            </a:r>
            <a:endParaRPr lang="es-CO" sz="1100" dirty="0"/>
          </a:p>
          <a:p>
            <a:r>
              <a:rPr lang="es-ES" sz="1100" b="1" dirty="0"/>
              <a:t> </a:t>
            </a:r>
            <a:r>
              <a:rPr lang="es-ES" sz="1100" b="1" u="sng" dirty="0"/>
              <a:t>SALUD:</a:t>
            </a:r>
            <a:endParaRPr lang="es-CO" sz="1100" dirty="0"/>
          </a:p>
          <a:p>
            <a:r>
              <a:rPr lang="es-ES" sz="1100" dirty="0"/>
              <a:t>TIENE POLIZA DE SALUD:   SI (   )          NO (   ) PORQÚE _______________________   </a:t>
            </a:r>
            <a:endParaRPr lang="es-CO" sz="1100" dirty="0"/>
          </a:p>
          <a:p>
            <a:r>
              <a:rPr lang="es-ES" sz="1100" dirty="0"/>
              <a:t>TIENE ENFERMADAD LABORAL      SI (   )        NO (   ).     RECONOCIDA POR LA ARL. SI  (   )      NO (   ).</a:t>
            </a:r>
            <a:endParaRPr lang="es-CO" sz="1100" dirty="0"/>
          </a:p>
          <a:p>
            <a:r>
              <a:rPr lang="es-ES" sz="1100" dirty="0"/>
              <a:t>BENEFIIADO DE LA POLIZA DE   VIDA CONVENCIONAL. SI (   )        NO  (   ). </a:t>
            </a:r>
            <a:endParaRPr lang="es-CO" sz="1100" dirty="0"/>
          </a:p>
          <a:p>
            <a:pPr marL="0" indent="0">
              <a:buNone/>
            </a:pPr>
            <a:r>
              <a:rPr lang="es-CO" dirty="0"/>
              <a:t> </a:t>
            </a:r>
          </a:p>
          <a:p>
            <a:endParaRPr lang="es-CO" dirty="0"/>
          </a:p>
        </p:txBody>
      </p:sp>
    </p:spTree>
    <p:extLst>
      <p:ext uri="{BB962C8B-B14F-4D97-AF65-F5344CB8AC3E}">
        <p14:creationId xmlns:p14="http://schemas.microsoft.com/office/powerpoint/2010/main" val="1568087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755373"/>
            <a:ext cx="9847997" cy="5910469"/>
          </a:xfrm>
        </p:spPr>
        <p:txBody>
          <a:bodyPr/>
          <a:lstStyle/>
          <a:p>
            <a:pPr marL="457200" indent="-457200">
              <a:buFont typeface="Georgia" panose="02040502050405020303" pitchFamily="18" charset="0"/>
              <a:buAutoNum type="arabicPeriod"/>
            </a:pPr>
            <a:r>
              <a:rPr lang="es-ES" altLang="es-ES" b="1" dirty="0"/>
              <a:t>NORMATIVO.</a:t>
            </a:r>
          </a:p>
          <a:p>
            <a:pPr marL="457200" indent="-457200">
              <a:buFont typeface="Georgia" panose="02040502050405020303" pitchFamily="18" charset="0"/>
              <a:buAutoNum type="arabicPeriod"/>
            </a:pPr>
            <a:endParaRPr lang="es-ES" altLang="es-ES" sz="2000" b="1" dirty="0"/>
          </a:p>
          <a:p>
            <a:pPr marL="0" indent="0">
              <a:buNone/>
            </a:pPr>
            <a:endParaRPr lang="es-ES" altLang="es-ES" sz="2400" b="1" dirty="0"/>
          </a:p>
          <a:p>
            <a:pPr>
              <a:buFont typeface="Wingdings" panose="05000000000000000000" pitchFamily="2" charset="2"/>
              <a:buChar char="Ø"/>
            </a:pPr>
            <a:r>
              <a:rPr lang="es-ES" altLang="es-ES" sz="2400" dirty="0"/>
              <a:t>CONTRATACIÓN.</a:t>
            </a:r>
          </a:p>
          <a:p>
            <a:pPr>
              <a:buFont typeface="Wingdings" panose="05000000000000000000" pitchFamily="2" charset="2"/>
              <a:buChar char="Ø"/>
            </a:pPr>
            <a:r>
              <a:rPr lang="es-ES" altLang="es-ES" sz="2400" dirty="0"/>
              <a:t>SUSTITUCION PATRONAL</a:t>
            </a:r>
          </a:p>
          <a:p>
            <a:pPr>
              <a:buFont typeface="Wingdings" panose="05000000000000000000" pitchFamily="2" charset="2"/>
              <a:buChar char="Ø"/>
            </a:pPr>
            <a:r>
              <a:rPr lang="es-ES" altLang="es-ES" sz="2400" dirty="0"/>
              <a:t>CIERRES TOTALES O PARCIALES</a:t>
            </a:r>
          </a:p>
          <a:p>
            <a:pPr>
              <a:buFont typeface="Wingdings" panose="05000000000000000000" pitchFamily="2" charset="2"/>
              <a:buChar char="Ø"/>
            </a:pPr>
            <a:r>
              <a:rPr lang="es-ES" altLang="es-ES" sz="2400" dirty="0"/>
              <a:t>JORNADA,  (ley 2101 de 2021, el 16 de julio 24/ pasa a 46)</a:t>
            </a:r>
          </a:p>
          <a:p>
            <a:pPr>
              <a:buFont typeface="Wingdings" panose="05000000000000000000" pitchFamily="2" charset="2"/>
              <a:buChar char="Ø"/>
            </a:pPr>
            <a:r>
              <a:rPr lang="es-ES" altLang="es-ES" sz="2400" dirty="0"/>
              <a:t>VIGENCIA.</a:t>
            </a:r>
          </a:p>
          <a:p>
            <a:pPr>
              <a:buFont typeface="Wingdings" panose="05000000000000000000" pitchFamily="2" charset="2"/>
              <a:buChar char="Ø"/>
            </a:pPr>
            <a:r>
              <a:rPr lang="es-ES" altLang="es-ES" sz="2400" dirty="0"/>
              <a:t>ESTABILIDAD.</a:t>
            </a:r>
          </a:p>
          <a:p>
            <a:pPr>
              <a:buFont typeface="Wingdings" panose="05000000000000000000" pitchFamily="2" charset="2"/>
              <a:buChar char="Ø"/>
            </a:pPr>
            <a:r>
              <a:rPr lang="es-ES" altLang="es-ES" sz="2400" dirty="0"/>
              <a:t>VIGENCIA DE NORMAS.</a:t>
            </a:r>
          </a:p>
          <a:p>
            <a:pPr>
              <a:buFont typeface="Wingdings" panose="05000000000000000000" pitchFamily="2" charset="2"/>
              <a:buChar char="Ø"/>
            </a:pPr>
            <a:r>
              <a:rPr lang="es-ES" altLang="es-ES" sz="2400" dirty="0"/>
              <a:t>RÉGIMEN DISCIPLINARIO, DEBIDO PROCESO </a:t>
            </a:r>
            <a:r>
              <a:rPr lang="pt-BR" altLang="es-ES" sz="2400" dirty="0"/>
              <a:t>Sentencia C-593/14</a:t>
            </a:r>
          </a:p>
          <a:p>
            <a:pPr>
              <a:buFont typeface="Wingdings" panose="05000000000000000000" pitchFamily="2" charset="2"/>
              <a:buChar char="Ø"/>
            </a:pPr>
            <a:r>
              <a:rPr lang="pt-BR" altLang="es-ES" sz="2400" dirty="0"/>
              <a:t>REGLAMENTOS DE APLICACION CONVENCIONAL.</a:t>
            </a:r>
          </a:p>
          <a:p>
            <a:pPr>
              <a:buFont typeface="Wingdings" panose="05000000000000000000" pitchFamily="2" charset="2"/>
              <a:buChar char="Ø"/>
            </a:pPr>
            <a:r>
              <a:rPr lang="pt-BR" altLang="es-ES" sz="2400" dirty="0"/>
              <a:t>PRINCIPIOS DE IGUALDAD, FAVORABILIDAD, PROGRESIVIDAD.</a:t>
            </a:r>
            <a:endParaRPr lang="es-ES" altLang="es-ES" sz="2400" dirty="0"/>
          </a:p>
          <a:p>
            <a:pPr>
              <a:buFont typeface="Wingdings" panose="05000000000000000000" pitchFamily="2" charset="2"/>
              <a:buChar char="Ø"/>
            </a:pPr>
            <a:endParaRPr lang="es-ES" altLang="es-ES" sz="2000" dirty="0"/>
          </a:p>
          <a:p>
            <a:pPr marL="0" indent="0">
              <a:buNone/>
            </a:pPr>
            <a:endParaRPr lang="es-ES" altLang="es-ES" sz="2000" dirty="0"/>
          </a:p>
        </p:txBody>
      </p:sp>
    </p:spTree>
    <p:extLst>
      <p:ext uri="{BB962C8B-B14F-4D97-AF65-F5344CB8AC3E}">
        <p14:creationId xmlns:p14="http://schemas.microsoft.com/office/powerpoint/2010/main" val="3883307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1320800"/>
            <a:ext cx="9847997" cy="4856163"/>
          </a:xfrm>
        </p:spPr>
        <p:txBody>
          <a:bodyPr/>
          <a:lstStyle/>
          <a:p>
            <a:pPr>
              <a:buFont typeface="Wingdings" panose="05000000000000000000" pitchFamily="2" charset="2"/>
              <a:buChar char="Ø"/>
            </a:pPr>
            <a:r>
              <a:rPr lang="es-ES" altLang="es-ES" dirty="0"/>
              <a:t>CAMPO DE APLICACIÓN.</a:t>
            </a:r>
          </a:p>
          <a:p>
            <a:pPr>
              <a:buFont typeface="Wingdings" panose="05000000000000000000" pitchFamily="2" charset="2"/>
              <a:buChar char="Ø"/>
            </a:pPr>
            <a:r>
              <a:rPr lang="es-ES" altLang="es-ES" dirty="0"/>
              <a:t>INTERPRETACION Y CUMPLIMIENTO.</a:t>
            </a:r>
          </a:p>
          <a:p>
            <a:pPr>
              <a:buFont typeface="Wingdings" panose="05000000000000000000" pitchFamily="2" charset="2"/>
              <a:buChar char="Ø"/>
            </a:pPr>
            <a:r>
              <a:rPr lang="es-ES" altLang="es-ES" dirty="0"/>
              <a:t>ESCALAFÓN, PERSONAL, PLANTAS DE CARGOS.</a:t>
            </a:r>
          </a:p>
          <a:p>
            <a:pPr>
              <a:buFont typeface="Wingdings" panose="05000000000000000000" pitchFamily="2" charset="2"/>
              <a:buChar char="Ø"/>
            </a:pPr>
            <a:r>
              <a:rPr lang="es-ES" altLang="es-ES" dirty="0"/>
              <a:t>SUPERNUMERARIOS.</a:t>
            </a:r>
          </a:p>
          <a:p>
            <a:pPr>
              <a:buFont typeface="Wingdings" panose="05000000000000000000" pitchFamily="2" charset="2"/>
              <a:buChar char="Ø"/>
            </a:pPr>
            <a:r>
              <a:rPr lang="es-ES" altLang="es-ES" dirty="0"/>
              <a:t>REEMPLAZOS TEMPORALES.</a:t>
            </a:r>
          </a:p>
          <a:p>
            <a:pPr>
              <a:buFont typeface="Wingdings" panose="05000000000000000000" pitchFamily="2" charset="2"/>
              <a:buChar char="Ø"/>
            </a:pPr>
            <a:r>
              <a:rPr lang="es-ES" altLang="es-ES" dirty="0"/>
              <a:t>RECARGOS Y HORAS EXTRAS.</a:t>
            </a:r>
          </a:p>
          <a:p>
            <a:pPr>
              <a:buFont typeface="Wingdings" panose="05000000000000000000" pitchFamily="2" charset="2"/>
              <a:buChar char="Ø"/>
            </a:pPr>
            <a:r>
              <a:rPr lang="es-ES" altLang="es-ES" dirty="0"/>
              <a:t>TRABAJO VIRTUAL O REMOTO.</a:t>
            </a:r>
          </a:p>
          <a:p>
            <a:pPr>
              <a:buFont typeface="Wingdings" panose="05000000000000000000" pitchFamily="2" charset="2"/>
              <a:buChar char="Ø"/>
            </a:pPr>
            <a:r>
              <a:rPr lang="es-ES" altLang="es-ES" dirty="0"/>
              <a:t>DERECHO A LA INFORMACION</a:t>
            </a:r>
          </a:p>
          <a:p>
            <a:endParaRPr lang="es-CO" dirty="0"/>
          </a:p>
        </p:txBody>
      </p:sp>
    </p:spTree>
    <p:extLst>
      <p:ext uri="{BB962C8B-B14F-4D97-AF65-F5344CB8AC3E}">
        <p14:creationId xmlns:p14="http://schemas.microsoft.com/office/powerpoint/2010/main" val="2512841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188686"/>
            <a:ext cx="9847997" cy="5988277"/>
          </a:xfrm>
        </p:spPr>
        <p:txBody>
          <a:bodyPr/>
          <a:lstStyle/>
          <a:p>
            <a:pPr marL="578358" indent="-514350">
              <a:buFont typeface="Georgia" panose="02040502050405020303" pitchFamily="18" charset="0"/>
              <a:buNone/>
              <a:defRPr/>
            </a:pPr>
            <a:r>
              <a:rPr lang="es-ES" sz="3200" b="1" dirty="0"/>
              <a:t>2. SOCIAL.</a:t>
            </a:r>
          </a:p>
          <a:p>
            <a:pPr marL="521208" indent="-457200">
              <a:buFont typeface="Wingdings" panose="05000000000000000000" pitchFamily="2" charset="2"/>
              <a:buChar char="Ø"/>
              <a:defRPr/>
            </a:pPr>
            <a:r>
              <a:rPr lang="es-ES" sz="2400" dirty="0"/>
              <a:t>COMUNIDAD (Infraestructura educativa, deportiva, salud, ambiental, laboral, servicios públicos, etc.</a:t>
            </a:r>
          </a:p>
          <a:p>
            <a:pPr marL="64008" indent="0" algn="just">
              <a:buNone/>
              <a:defRPr/>
            </a:pPr>
            <a:r>
              <a:rPr lang="es-ES" sz="2400" dirty="0"/>
              <a:t>      SALUD ( odontología, anteojos, pólizas, planes complementarios,              medicamentos, gestión menstrual, traslados enfermos o accidentes, etc.)</a:t>
            </a:r>
          </a:p>
          <a:p>
            <a:pPr marL="578358" indent="-514350">
              <a:buFont typeface="Wingdings" pitchFamily="2" charset="2"/>
              <a:buChar char="Ø"/>
              <a:defRPr/>
            </a:pPr>
            <a:r>
              <a:rPr lang="es-ES" sz="2400" dirty="0"/>
              <a:t>FONDOS DE VIVIENDA</a:t>
            </a:r>
          </a:p>
          <a:p>
            <a:pPr marL="578358" indent="-514350">
              <a:buFont typeface="Wingdings" pitchFamily="2" charset="2"/>
              <a:buChar char="Ø"/>
              <a:defRPr/>
            </a:pPr>
            <a:r>
              <a:rPr lang="es-ES" sz="2400" dirty="0"/>
              <a:t>RECREACION Y DEPORTES.</a:t>
            </a:r>
          </a:p>
          <a:p>
            <a:pPr marL="578358" indent="-514350">
              <a:buFont typeface="Wingdings" pitchFamily="2" charset="2"/>
              <a:buChar char="Ø"/>
              <a:defRPr/>
            </a:pPr>
            <a:r>
              <a:rPr lang="es-ES" sz="2400" dirty="0"/>
              <a:t>AUXILIOS ESCOLARES Y BECAS.</a:t>
            </a:r>
          </a:p>
          <a:p>
            <a:pPr marL="578358" indent="-514350">
              <a:buFont typeface="Wingdings" pitchFamily="2" charset="2"/>
              <a:buChar char="Ø"/>
              <a:defRPr/>
            </a:pPr>
            <a:r>
              <a:rPr lang="es-ES" sz="2400" dirty="0"/>
              <a:t>PRESTAMOS Y PERMISOS POR CALAMIDAD.</a:t>
            </a:r>
          </a:p>
          <a:p>
            <a:pPr marL="578358" indent="-514350">
              <a:buFont typeface="Wingdings" pitchFamily="2" charset="2"/>
              <a:buChar char="Ø"/>
              <a:defRPr/>
            </a:pPr>
            <a:r>
              <a:rPr lang="es-ES" sz="2400" dirty="0"/>
              <a:t>DOTACIONES.</a:t>
            </a:r>
          </a:p>
          <a:p>
            <a:pPr marL="578358" indent="-514350">
              <a:buFont typeface="Wingdings" pitchFamily="2" charset="2"/>
              <a:buChar char="Ø"/>
              <a:defRPr/>
            </a:pPr>
            <a:r>
              <a:rPr lang="es-ES" sz="2400" dirty="0"/>
              <a:t>ALIMENTACION.</a:t>
            </a:r>
          </a:p>
          <a:p>
            <a:pPr marL="578358" indent="-514350">
              <a:buFont typeface="Wingdings" pitchFamily="2" charset="2"/>
              <a:buChar char="Ø"/>
              <a:defRPr/>
            </a:pPr>
            <a:r>
              <a:rPr lang="es-ES" sz="2400" dirty="0"/>
              <a:t>LICENCIA DE LUTO AMPLIADA</a:t>
            </a:r>
          </a:p>
          <a:p>
            <a:pPr marL="578358" indent="-514350">
              <a:buFont typeface="Wingdings" pitchFamily="2" charset="2"/>
              <a:buChar char="Ø"/>
              <a:defRPr/>
            </a:pPr>
            <a:r>
              <a:rPr lang="es-ES" sz="2400" dirty="0"/>
              <a:t>TRANSPORTE </a:t>
            </a:r>
          </a:p>
          <a:p>
            <a:pPr marL="578358" indent="-514350">
              <a:buFont typeface="Wingdings" pitchFamily="2" charset="2"/>
              <a:buChar char="Ø"/>
              <a:defRPr/>
            </a:pPr>
            <a:r>
              <a:rPr lang="es-ES" sz="2400" dirty="0"/>
              <a:t>MASCOTAS</a:t>
            </a:r>
          </a:p>
          <a:p>
            <a:endParaRPr lang="es-CO" dirty="0"/>
          </a:p>
        </p:txBody>
      </p:sp>
    </p:spTree>
    <p:extLst>
      <p:ext uri="{BB962C8B-B14F-4D97-AF65-F5344CB8AC3E}">
        <p14:creationId xmlns:p14="http://schemas.microsoft.com/office/powerpoint/2010/main" val="10637581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653143"/>
            <a:ext cx="9847997" cy="5523820"/>
          </a:xfrm>
        </p:spPr>
        <p:txBody>
          <a:bodyPr/>
          <a:lstStyle/>
          <a:p>
            <a:pPr marL="578358" indent="-514350">
              <a:buFont typeface="Wingdings" pitchFamily="2" charset="2"/>
              <a:buChar char="Ø"/>
              <a:defRPr/>
            </a:pPr>
            <a:r>
              <a:rPr lang="es-ES" dirty="0"/>
              <a:t>SALUD OCUPACIONAL.</a:t>
            </a:r>
          </a:p>
          <a:p>
            <a:pPr marL="578358" indent="-514350">
              <a:buFont typeface="Wingdings" pitchFamily="2" charset="2"/>
              <a:buChar char="Ø"/>
              <a:defRPr/>
            </a:pPr>
            <a:endParaRPr lang="es-ES" dirty="0"/>
          </a:p>
          <a:p>
            <a:pPr marL="578358" indent="-514350">
              <a:buFont typeface="Wingdings" pitchFamily="2" charset="2"/>
              <a:buChar char="Ø"/>
              <a:defRPr/>
            </a:pPr>
            <a:r>
              <a:rPr lang="es-ES" dirty="0"/>
              <a:t>Copasst: elección, capacitación, participación en actas de accidentes, inspecciones, etc.</a:t>
            </a:r>
          </a:p>
          <a:p>
            <a:pPr marL="578358" indent="-514350">
              <a:buFont typeface="Wingdings" pitchFamily="2" charset="2"/>
              <a:buChar char="Ø"/>
              <a:defRPr/>
            </a:pPr>
            <a:r>
              <a:rPr lang="es-ES" dirty="0"/>
              <a:t>Exámenes de diagnostico.</a:t>
            </a:r>
          </a:p>
          <a:p>
            <a:pPr marL="578358" indent="-514350">
              <a:buFont typeface="Wingdings" pitchFamily="2" charset="2"/>
              <a:buChar char="Ø"/>
              <a:defRPr/>
            </a:pPr>
            <a:r>
              <a:rPr lang="es-ES" dirty="0"/>
              <a:t>Estudio de puestos de Trabajo.</a:t>
            </a:r>
          </a:p>
          <a:p>
            <a:pPr marL="578358" indent="-514350">
              <a:buFont typeface="Wingdings" pitchFamily="2" charset="2"/>
              <a:buChar char="Ø"/>
              <a:defRPr/>
            </a:pPr>
            <a:r>
              <a:rPr lang="es-ES" dirty="0"/>
              <a:t> Estabilidad Laboral Reforzada</a:t>
            </a:r>
          </a:p>
          <a:p>
            <a:pPr marL="578358" indent="-514350">
              <a:buFont typeface="Wingdings" pitchFamily="2" charset="2"/>
              <a:buChar char="Ø"/>
              <a:defRPr/>
            </a:pPr>
            <a:r>
              <a:rPr lang="es-ES" dirty="0"/>
              <a:t>Pausas Activas</a:t>
            </a:r>
          </a:p>
          <a:p>
            <a:pPr marL="578358" indent="-514350">
              <a:buFont typeface="Wingdings" pitchFamily="2" charset="2"/>
              <a:buChar char="Ø"/>
              <a:defRPr/>
            </a:pPr>
            <a:r>
              <a:rPr lang="es-ES" dirty="0"/>
              <a:t>Equipos y artículos de protección.</a:t>
            </a:r>
          </a:p>
          <a:p>
            <a:pPr marL="578358" indent="-514350">
              <a:buFont typeface="Wingdings" pitchFamily="2" charset="2"/>
              <a:buChar char="Ø"/>
              <a:defRPr/>
            </a:pPr>
            <a:r>
              <a:rPr lang="es-ES" dirty="0"/>
              <a:t>Reubicaciones.</a:t>
            </a:r>
          </a:p>
          <a:p>
            <a:pPr marL="578358" indent="-514350">
              <a:buFont typeface="Wingdings" pitchFamily="2" charset="2"/>
              <a:buChar char="Ø"/>
              <a:defRPr/>
            </a:pPr>
            <a:r>
              <a:rPr lang="es-ES" dirty="0"/>
              <a:t>Ciclo circadiano.               </a:t>
            </a:r>
          </a:p>
        </p:txBody>
      </p:sp>
    </p:spTree>
    <p:extLst>
      <p:ext uri="{BB962C8B-B14F-4D97-AF65-F5344CB8AC3E}">
        <p14:creationId xmlns:p14="http://schemas.microsoft.com/office/powerpoint/2010/main" val="2812207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391886"/>
            <a:ext cx="9847997" cy="5785077"/>
          </a:xfrm>
        </p:spPr>
        <p:txBody>
          <a:bodyPr/>
          <a:lstStyle/>
          <a:p>
            <a:pPr>
              <a:buFont typeface="Georgia" panose="02040502050405020303" pitchFamily="18" charset="0"/>
              <a:buNone/>
            </a:pPr>
            <a:r>
              <a:rPr lang="es-ES" altLang="es-ES" sz="3200" b="1" dirty="0"/>
              <a:t>3.SINDICAL.</a:t>
            </a:r>
            <a:endParaRPr lang="es-ES" altLang="es-ES" b="1" dirty="0"/>
          </a:p>
          <a:p>
            <a:pPr>
              <a:buFont typeface="Georgia" panose="02040502050405020303" pitchFamily="18" charset="0"/>
              <a:buNone/>
            </a:pPr>
            <a:endParaRPr lang="es-ES" altLang="es-ES" dirty="0"/>
          </a:p>
          <a:p>
            <a:pPr>
              <a:buFont typeface="Wingdings" panose="05000000000000000000" pitchFamily="2" charset="2"/>
              <a:buChar char="Ø"/>
            </a:pPr>
            <a:r>
              <a:rPr lang="es-ES" altLang="es-ES" sz="2000" dirty="0"/>
              <a:t>RECONOCIMIENTO.</a:t>
            </a:r>
          </a:p>
          <a:p>
            <a:pPr>
              <a:buFont typeface="Wingdings" panose="05000000000000000000" pitchFamily="2" charset="2"/>
              <a:buChar char="Ø"/>
            </a:pPr>
            <a:r>
              <a:rPr lang="es-ES" altLang="es-ES" sz="2000" dirty="0"/>
              <a:t>FUSION SINDICAL.</a:t>
            </a:r>
          </a:p>
          <a:p>
            <a:pPr>
              <a:buFont typeface="Wingdings" panose="05000000000000000000" pitchFamily="2" charset="2"/>
              <a:buChar char="Ø"/>
            </a:pPr>
            <a:r>
              <a:rPr lang="es-ES" altLang="es-ES" sz="2000" dirty="0"/>
              <a:t>GARANTIAS DE NEGOCIACION. (PROYECCION)</a:t>
            </a:r>
          </a:p>
          <a:p>
            <a:pPr>
              <a:buFont typeface="Wingdings" panose="05000000000000000000" pitchFamily="2" charset="2"/>
              <a:buChar char="Ø"/>
            </a:pPr>
            <a:r>
              <a:rPr lang="es-ES" altLang="es-ES" sz="2000" dirty="0"/>
              <a:t>FUEROS.</a:t>
            </a:r>
          </a:p>
          <a:p>
            <a:pPr>
              <a:buFont typeface="Wingdings" panose="05000000000000000000" pitchFamily="2" charset="2"/>
              <a:buChar char="Ø"/>
            </a:pPr>
            <a:r>
              <a:rPr lang="es-ES" altLang="es-ES" sz="2000" dirty="0"/>
              <a:t>REUNIONES DE RECLAMOS Y GENERALES</a:t>
            </a:r>
          </a:p>
          <a:p>
            <a:pPr>
              <a:buFont typeface="Wingdings" panose="05000000000000000000" pitchFamily="2" charset="2"/>
              <a:buChar char="Ø"/>
            </a:pPr>
            <a:r>
              <a:rPr lang="es-ES" altLang="es-ES" sz="2000" dirty="0"/>
              <a:t>COMITES GENERALES O PARITARIOS.</a:t>
            </a:r>
          </a:p>
          <a:p>
            <a:pPr>
              <a:buFont typeface="Wingdings" panose="05000000000000000000" pitchFamily="2" charset="2"/>
              <a:buChar char="Ø"/>
            </a:pPr>
            <a:r>
              <a:rPr lang="es-ES" altLang="es-ES" sz="2000" dirty="0"/>
              <a:t>PERMISOS.</a:t>
            </a:r>
          </a:p>
          <a:p>
            <a:pPr>
              <a:buFont typeface="Wingdings" panose="05000000000000000000" pitchFamily="2" charset="2"/>
              <a:buChar char="Ø"/>
            </a:pPr>
            <a:r>
              <a:rPr lang="es-ES" altLang="es-ES" sz="2000" dirty="0"/>
              <a:t>CAPACITACION. </a:t>
            </a:r>
          </a:p>
          <a:p>
            <a:pPr>
              <a:buFont typeface="Wingdings" panose="05000000000000000000" pitchFamily="2" charset="2"/>
              <a:buChar char="Ø"/>
            </a:pPr>
            <a:r>
              <a:rPr lang="es-ES" altLang="es-ES" sz="2000" dirty="0"/>
              <a:t>AUXILIOS Y BENEFICIOS.</a:t>
            </a:r>
          </a:p>
          <a:p>
            <a:pPr>
              <a:buFont typeface="Wingdings" panose="05000000000000000000" pitchFamily="2" charset="2"/>
              <a:buChar char="Ø"/>
            </a:pPr>
            <a:r>
              <a:rPr lang="es-ES" altLang="es-ES" sz="2000" dirty="0"/>
              <a:t>COMPRA Y/O DOTACION DE SEDES .</a:t>
            </a:r>
          </a:p>
          <a:p>
            <a:pPr>
              <a:buFont typeface="Wingdings" panose="05000000000000000000" pitchFamily="2" charset="2"/>
              <a:buChar char="Ø"/>
            </a:pPr>
            <a:r>
              <a:rPr lang="es-ES" altLang="es-ES" sz="2000" dirty="0"/>
              <a:t>PRIMERO DE MAYO, ANIVERSARIOS</a:t>
            </a:r>
          </a:p>
          <a:p>
            <a:pPr>
              <a:buFont typeface="Wingdings" panose="05000000000000000000" pitchFamily="2" charset="2"/>
              <a:buChar char="Ø"/>
            </a:pPr>
            <a:r>
              <a:rPr lang="es-ES" altLang="es-ES" sz="2000" dirty="0"/>
              <a:t>COMUNICACIONES GENERALES, CARTELERA, T.V INTRANET</a:t>
            </a:r>
          </a:p>
        </p:txBody>
      </p:sp>
    </p:spTree>
    <p:extLst>
      <p:ext uri="{BB962C8B-B14F-4D97-AF65-F5344CB8AC3E}">
        <p14:creationId xmlns:p14="http://schemas.microsoft.com/office/powerpoint/2010/main" val="17747497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967409"/>
            <a:ext cx="9847997" cy="5711686"/>
          </a:xfrm>
        </p:spPr>
        <p:txBody>
          <a:bodyPr/>
          <a:lstStyle/>
          <a:p>
            <a:pPr>
              <a:buFont typeface="Georgia" panose="02040502050405020303" pitchFamily="18" charset="0"/>
              <a:buNone/>
            </a:pPr>
            <a:r>
              <a:rPr lang="es-ES" altLang="es-ES" dirty="0"/>
              <a:t>4. </a:t>
            </a:r>
            <a:r>
              <a:rPr lang="es-ES" altLang="es-ES" b="1" dirty="0"/>
              <a:t>ECONOMICO</a:t>
            </a:r>
          </a:p>
          <a:p>
            <a:pPr>
              <a:buFont typeface="Georgia" panose="02040502050405020303" pitchFamily="18" charset="0"/>
              <a:buNone/>
            </a:pPr>
            <a:endParaRPr lang="es-ES" altLang="es-ES" b="1" dirty="0"/>
          </a:p>
          <a:p>
            <a:pPr>
              <a:buFont typeface="Georgia" panose="02040502050405020303" pitchFamily="18" charset="0"/>
              <a:buNone/>
            </a:pPr>
            <a:endParaRPr lang="es-ES" altLang="es-ES" b="1" dirty="0"/>
          </a:p>
          <a:p>
            <a:pPr>
              <a:buFont typeface="Wingdings" panose="05000000000000000000" pitchFamily="2" charset="2"/>
              <a:buChar char="Ø"/>
            </a:pPr>
            <a:r>
              <a:rPr lang="es-ES" altLang="es-ES" sz="2400" dirty="0"/>
              <a:t>SALARIOS.</a:t>
            </a:r>
          </a:p>
          <a:p>
            <a:pPr>
              <a:buFont typeface="Wingdings" panose="05000000000000000000" pitchFamily="2" charset="2"/>
              <a:buChar char="Ø"/>
            </a:pPr>
            <a:r>
              <a:rPr lang="es-ES" altLang="es-ES" sz="2400" dirty="0"/>
              <a:t>NIVELACION SALARIAL.</a:t>
            </a:r>
          </a:p>
          <a:p>
            <a:pPr>
              <a:buFont typeface="Wingdings" panose="05000000000000000000" pitchFamily="2" charset="2"/>
              <a:buChar char="Ø"/>
            </a:pPr>
            <a:r>
              <a:rPr lang="es-ES" altLang="es-ES" sz="2400" dirty="0"/>
              <a:t>RECARGOS.</a:t>
            </a:r>
          </a:p>
          <a:p>
            <a:pPr>
              <a:buFont typeface="Wingdings" panose="05000000000000000000" pitchFamily="2" charset="2"/>
              <a:buChar char="Ø"/>
            </a:pPr>
            <a:r>
              <a:rPr lang="es-ES" altLang="es-ES" sz="2400" dirty="0"/>
              <a:t>PRIMAS. ANTIGÜEDAD, NACIMIENTO, DEFUNCION, MATRIMONIO, AGUINALDO</a:t>
            </a:r>
          </a:p>
          <a:p>
            <a:pPr>
              <a:buFont typeface="Wingdings" panose="05000000000000000000" pitchFamily="2" charset="2"/>
              <a:buChar char="Ø"/>
            </a:pPr>
            <a:r>
              <a:rPr lang="es-ES" altLang="es-ES" sz="2400" dirty="0"/>
              <a:t>AUXILIOS.</a:t>
            </a:r>
          </a:p>
          <a:p>
            <a:pPr>
              <a:buFont typeface="Wingdings" panose="05000000000000000000" pitchFamily="2" charset="2"/>
              <a:buChar char="Ø"/>
            </a:pPr>
            <a:r>
              <a:rPr lang="es-ES" altLang="es-ES" sz="2400" dirty="0"/>
              <a:t>PRESTAMOS. CALAMIDAD, VARIOS</a:t>
            </a:r>
          </a:p>
          <a:p>
            <a:pPr>
              <a:buFont typeface="Wingdings" panose="05000000000000000000" pitchFamily="2" charset="2"/>
              <a:buChar char="Ø"/>
            </a:pPr>
            <a:r>
              <a:rPr lang="es-ES" altLang="es-ES" sz="2400" dirty="0"/>
              <a:t>VACACIONES.</a:t>
            </a:r>
          </a:p>
          <a:p>
            <a:pPr>
              <a:buFont typeface="Wingdings" panose="05000000000000000000" pitchFamily="2" charset="2"/>
              <a:buChar char="Ø"/>
            </a:pPr>
            <a:r>
              <a:rPr lang="es-ES" altLang="es-ES" sz="2400" dirty="0"/>
              <a:t>JUBILACION.</a:t>
            </a:r>
          </a:p>
          <a:p>
            <a:endParaRPr lang="es-CO" dirty="0"/>
          </a:p>
        </p:txBody>
      </p:sp>
    </p:spTree>
    <p:extLst>
      <p:ext uri="{BB962C8B-B14F-4D97-AF65-F5344CB8AC3E}">
        <p14:creationId xmlns:p14="http://schemas.microsoft.com/office/powerpoint/2010/main" val="1868877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592428"/>
            <a:ext cx="9847997" cy="5808372"/>
          </a:xfrm>
        </p:spPr>
        <p:txBody>
          <a:bodyPr/>
          <a:lstStyle/>
          <a:p>
            <a:pPr marL="0" indent="0">
              <a:buNone/>
            </a:pPr>
            <a:r>
              <a:rPr lang="es-ES" altLang="es-ES" b="1" dirty="0"/>
              <a:t>      Económico</a:t>
            </a:r>
          </a:p>
          <a:p>
            <a:pPr lvl="1"/>
            <a:r>
              <a:rPr lang="es-ES" altLang="es-ES" dirty="0"/>
              <a:t>Proceso dialéctico de intereses</a:t>
            </a:r>
          </a:p>
          <a:p>
            <a:pPr lvl="1"/>
            <a:r>
              <a:rPr lang="es-ES" altLang="es-ES" dirty="0"/>
              <a:t>Negocio colectivo </a:t>
            </a:r>
          </a:p>
          <a:p>
            <a:pPr lvl="1"/>
            <a:r>
              <a:rPr lang="es-ES" altLang="es-ES" dirty="0"/>
              <a:t>Solución de necesidades</a:t>
            </a:r>
          </a:p>
          <a:p>
            <a:pPr lvl="1"/>
            <a:endParaRPr lang="es-ES" altLang="es-ES" dirty="0"/>
          </a:p>
          <a:p>
            <a:pPr marL="0" indent="0">
              <a:buNone/>
            </a:pPr>
            <a:r>
              <a:rPr lang="es-ES" altLang="es-ES" b="1" dirty="0"/>
              <a:t>      Ideológico</a:t>
            </a:r>
          </a:p>
          <a:p>
            <a:pPr lvl="1"/>
            <a:r>
              <a:rPr lang="es-ES" altLang="es-ES" dirty="0"/>
              <a:t>Escenario de debate</a:t>
            </a:r>
          </a:p>
          <a:p>
            <a:pPr lvl="1"/>
            <a:r>
              <a:rPr lang="es-ES" altLang="es-ES" dirty="0"/>
              <a:t>Confrontación de clase </a:t>
            </a:r>
          </a:p>
          <a:p>
            <a:pPr lvl="1"/>
            <a:r>
              <a:rPr lang="es-ES" altLang="es-ES" dirty="0"/>
              <a:t>Concepción filosófica de clase</a:t>
            </a:r>
          </a:p>
          <a:p>
            <a:pPr lvl="1"/>
            <a:endParaRPr lang="es-ES" altLang="es-ES" dirty="0"/>
          </a:p>
          <a:p>
            <a:pPr marL="0" indent="0">
              <a:buNone/>
            </a:pPr>
            <a:r>
              <a:rPr lang="es-ES" altLang="es-ES" b="1" dirty="0"/>
              <a:t>      Jurídico</a:t>
            </a:r>
          </a:p>
          <a:p>
            <a:pPr lvl="1"/>
            <a:r>
              <a:rPr lang="es-ES" altLang="es-ES" dirty="0"/>
              <a:t>Conflicto</a:t>
            </a:r>
          </a:p>
          <a:p>
            <a:pPr lvl="1"/>
            <a:r>
              <a:rPr lang="es-ES" altLang="es-ES" dirty="0"/>
              <a:t>Términos</a:t>
            </a:r>
          </a:p>
          <a:p>
            <a:pPr lvl="1"/>
            <a:r>
              <a:rPr lang="es-ES" altLang="es-ES" dirty="0"/>
              <a:t>Procedimiento</a:t>
            </a:r>
          </a:p>
          <a:p>
            <a:endParaRPr lang="es-CO" dirty="0"/>
          </a:p>
        </p:txBody>
      </p:sp>
    </p:spTree>
    <p:extLst>
      <p:ext uri="{BB962C8B-B14F-4D97-AF65-F5344CB8AC3E}">
        <p14:creationId xmlns:p14="http://schemas.microsoft.com/office/powerpoint/2010/main" val="1850550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1983346"/>
            <a:ext cx="9847997" cy="4193616"/>
          </a:xfrm>
        </p:spPr>
        <p:txBody>
          <a:bodyPr/>
          <a:lstStyle/>
          <a:p>
            <a:pPr>
              <a:buFont typeface="Wingdings" panose="05000000000000000000" pitchFamily="2" charset="2"/>
              <a:buChar char="Ø"/>
            </a:pPr>
            <a:r>
              <a:rPr lang="es-ES" altLang="es-ES" sz="2400" dirty="0"/>
              <a:t>INCAPACIDADES.</a:t>
            </a:r>
          </a:p>
          <a:p>
            <a:pPr>
              <a:buFont typeface="Wingdings" panose="05000000000000000000" pitchFamily="2" charset="2"/>
              <a:buChar char="Ø"/>
            </a:pPr>
            <a:r>
              <a:rPr lang="es-ES" altLang="es-ES" sz="2400" dirty="0"/>
              <a:t>PRIMA POR TERMINACION DE CONFLICTO.</a:t>
            </a:r>
          </a:p>
          <a:p>
            <a:pPr>
              <a:buFont typeface="Wingdings" panose="05000000000000000000" pitchFamily="2" charset="2"/>
              <a:buChar char="Ø"/>
            </a:pPr>
            <a:r>
              <a:rPr lang="es-ES" altLang="es-ES" sz="2400" dirty="0"/>
              <a:t>PETICIONES INDEXADAS O PROGRESIVAS.</a:t>
            </a:r>
          </a:p>
          <a:p>
            <a:pPr>
              <a:buFont typeface="Wingdings" panose="05000000000000000000" pitchFamily="2" charset="2"/>
              <a:buChar char="Ø"/>
            </a:pPr>
            <a:r>
              <a:rPr lang="es-ES" altLang="es-ES" sz="2400" dirty="0"/>
              <a:t>PRACTICAS UNIVERSITARIAS </a:t>
            </a:r>
          </a:p>
          <a:p>
            <a:pPr>
              <a:buFont typeface="Wingdings" panose="05000000000000000000" pitchFamily="2" charset="2"/>
              <a:buChar char="Ø"/>
            </a:pPr>
            <a:r>
              <a:rPr lang="es-ES" altLang="es-ES" sz="2400" dirty="0"/>
              <a:t>COPAGOS A LA SEGURIDAD SOCIAL</a:t>
            </a:r>
          </a:p>
          <a:p>
            <a:pPr>
              <a:buFont typeface="Wingdings" panose="05000000000000000000" pitchFamily="2" charset="2"/>
              <a:buChar char="Ø"/>
            </a:pPr>
            <a:r>
              <a:rPr lang="es-ES" altLang="es-ES" sz="2400" dirty="0"/>
              <a:t>LICENCIAS DE CONDUCCION , CASA CARCEL Y SEGUROS POR LABOR.</a:t>
            </a:r>
          </a:p>
          <a:p>
            <a:pPr>
              <a:buFont typeface="Wingdings" panose="05000000000000000000" pitchFamily="2" charset="2"/>
              <a:buChar char="Ø"/>
            </a:pPr>
            <a:r>
              <a:rPr lang="es-ES" altLang="es-ES" sz="2400" dirty="0"/>
              <a:t>CUOTAS DE MANEJO </a:t>
            </a:r>
          </a:p>
          <a:p>
            <a:endParaRPr lang="es-CO" dirty="0"/>
          </a:p>
        </p:txBody>
      </p:sp>
    </p:spTree>
    <p:extLst>
      <p:ext uri="{BB962C8B-B14F-4D97-AF65-F5344CB8AC3E}">
        <p14:creationId xmlns:p14="http://schemas.microsoft.com/office/powerpoint/2010/main" val="1200087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 ORDEN DEL PLIEGO</a:t>
            </a:r>
            <a:endParaRPr lang="es-CO" b="1" dirty="0"/>
          </a:p>
        </p:txBody>
      </p:sp>
      <p:sp>
        <p:nvSpPr>
          <p:cNvPr id="3" name="Marcador de contenido 2"/>
          <p:cNvSpPr>
            <a:spLocks noGrp="1"/>
          </p:cNvSpPr>
          <p:nvPr>
            <p:ph idx="1"/>
          </p:nvPr>
        </p:nvSpPr>
        <p:spPr>
          <a:xfrm>
            <a:off x="2121089" y="1828799"/>
            <a:ext cx="9847997" cy="4082603"/>
          </a:xfrm>
        </p:spPr>
        <p:txBody>
          <a:bodyPr/>
          <a:lstStyle/>
          <a:p>
            <a:pPr marL="609600" indent="-609600">
              <a:defRPr/>
            </a:pPr>
            <a:r>
              <a:rPr lang="es-ES" dirty="0"/>
              <a:t>OBJETIVO.</a:t>
            </a:r>
          </a:p>
          <a:p>
            <a:pPr marL="609600" indent="-609600">
              <a:defRPr/>
            </a:pPr>
            <a:r>
              <a:rPr lang="es-ES" dirty="0"/>
              <a:t>CLARO.</a:t>
            </a:r>
          </a:p>
          <a:p>
            <a:pPr marL="609600" indent="-609600">
              <a:defRPr/>
            </a:pPr>
            <a:r>
              <a:rPr lang="es-ES" dirty="0"/>
              <a:t>ARGUMENTABLE.</a:t>
            </a:r>
          </a:p>
          <a:p>
            <a:pPr marL="609600" indent="-609600">
              <a:defRPr/>
            </a:pPr>
            <a:r>
              <a:rPr lang="es-ES" dirty="0"/>
              <a:t>ORDENADO. Por capítulos:</a:t>
            </a:r>
          </a:p>
          <a:p>
            <a:pPr marL="609600" indent="-609600">
              <a:defRPr/>
            </a:pPr>
            <a:r>
              <a:rPr lang="es-ES" dirty="0"/>
              <a:t>Normativo, social, sindical y económico.</a:t>
            </a:r>
          </a:p>
          <a:p>
            <a:pPr>
              <a:defRPr/>
            </a:pPr>
            <a:r>
              <a:rPr lang="es-ES" dirty="0"/>
              <a:t>    CUANTIFICABLE.</a:t>
            </a:r>
          </a:p>
          <a:p>
            <a:pPr marL="609600" indent="-609600">
              <a:defRPr/>
            </a:pPr>
            <a:r>
              <a:rPr lang="es-ES" dirty="0"/>
              <a:t>UNIFICADOR DE LA ORGANIZACIÓN.</a:t>
            </a:r>
          </a:p>
          <a:p>
            <a:pPr marL="609600" indent="-609600">
              <a:defRPr/>
            </a:pPr>
            <a:r>
              <a:rPr lang="es-ES" dirty="0"/>
              <a:t>DEMOCRÁTICO.</a:t>
            </a:r>
          </a:p>
          <a:p>
            <a:pPr marL="609600" indent="-609600">
              <a:defRPr/>
            </a:pPr>
            <a:endParaRPr lang="es-ES" dirty="0"/>
          </a:p>
        </p:txBody>
      </p:sp>
    </p:spTree>
    <p:extLst>
      <p:ext uri="{BB962C8B-B14F-4D97-AF65-F5344CB8AC3E}">
        <p14:creationId xmlns:p14="http://schemas.microsoft.com/office/powerpoint/2010/main" val="27663876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6"/>
            <a:ext cx="9847997" cy="767896"/>
          </a:xfrm>
        </p:spPr>
        <p:txBody>
          <a:bodyPr/>
          <a:lstStyle/>
          <a:p>
            <a:pPr algn="ctr"/>
            <a:r>
              <a:rPr lang="es-ES" sz="4000" b="1" dirty="0"/>
              <a:t>PETICION CONCRETA Y PRECISA</a:t>
            </a:r>
            <a:endParaRPr lang="es-CO" sz="4000" b="1" dirty="0"/>
          </a:p>
        </p:txBody>
      </p:sp>
      <p:sp>
        <p:nvSpPr>
          <p:cNvPr id="3" name="Marcador de contenido 2"/>
          <p:cNvSpPr>
            <a:spLocks noGrp="1"/>
          </p:cNvSpPr>
          <p:nvPr>
            <p:ph idx="1"/>
          </p:nvPr>
        </p:nvSpPr>
        <p:spPr>
          <a:xfrm>
            <a:off x="2121089" y="1088572"/>
            <a:ext cx="9847997" cy="5254171"/>
          </a:xfrm>
        </p:spPr>
        <p:txBody>
          <a:bodyPr/>
          <a:lstStyle/>
          <a:p>
            <a:pPr marL="0" indent="0" algn="just">
              <a:buNone/>
            </a:pPr>
            <a:r>
              <a:rPr lang="es-ES" dirty="0"/>
              <a:t>EJEMPLO.</a:t>
            </a:r>
          </a:p>
          <a:p>
            <a:pPr algn="just"/>
            <a:r>
              <a:rPr lang="es-ES" dirty="0"/>
              <a:t>Garantía de Cumplimiento Convencional: A partir de la vigencia de la presente Convención Colectiva de Trabajo, DEXCO S.A., en el evento de que se escinda, se fusione, se trasforme, se enajene total o parcialmente, y sus activos e infraestructura física sea trasladada a personas naturales o jurídicas diferentes a las actuales, garantizará y mantendrá íntegra la Convención Colectiva de Trabajo en sus aspectos individuales y colectivos. </a:t>
            </a:r>
          </a:p>
          <a:p>
            <a:pPr algn="just"/>
            <a:endParaRPr lang="es-ES" dirty="0"/>
          </a:p>
          <a:p>
            <a:pPr algn="just"/>
            <a:r>
              <a:rPr lang="es-ES" dirty="0"/>
              <a:t>No permitir delimitar  el tiempo del beneficio.</a:t>
            </a:r>
          </a:p>
          <a:p>
            <a:pPr algn="just"/>
            <a:r>
              <a:rPr lang="es-ES" dirty="0"/>
              <a:t>La argumentación es para la mesa, no en el Pliego.</a:t>
            </a:r>
          </a:p>
          <a:p>
            <a:pPr algn="just"/>
            <a:r>
              <a:rPr lang="es-ES" dirty="0"/>
              <a:t>Todo punto debe tener sustentación profunda y certera.</a:t>
            </a:r>
          </a:p>
          <a:p>
            <a:pPr algn="just"/>
            <a:endParaRPr lang="es-CO" dirty="0"/>
          </a:p>
        </p:txBody>
      </p:sp>
    </p:spTree>
    <p:extLst>
      <p:ext uri="{BB962C8B-B14F-4D97-AF65-F5344CB8AC3E}">
        <p14:creationId xmlns:p14="http://schemas.microsoft.com/office/powerpoint/2010/main" val="4516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89" y="662609"/>
            <a:ext cx="9847997" cy="689673"/>
          </a:xfrm>
        </p:spPr>
        <p:txBody>
          <a:bodyPr/>
          <a:lstStyle/>
          <a:p>
            <a:pPr algn="ctr"/>
            <a:r>
              <a:rPr lang="es-ES" sz="4000" dirty="0">
                <a:latin typeface="Arial" panose="020B0604020202020204" pitchFamily="34" charset="0"/>
                <a:cs typeface="Arial" panose="020B0604020202020204" pitchFamily="34" charset="0"/>
              </a:rPr>
              <a:t>MESA DE NEGOCIACION</a:t>
            </a:r>
            <a:br>
              <a:rPr lang="es-ES" b="1" dirty="0"/>
            </a:br>
            <a:endParaRPr lang="es-CO" dirty="0"/>
          </a:p>
        </p:txBody>
      </p:sp>
      <p:sp>
        <p:nvSpPr>
          <p:cNvPr id="3" name="Marcador de contenido 2"/>
          <p:cNvSpPr>
            <a:spLocks noGrp="1"/>
          </p:cNvSpPr>
          <p:nvPr>
            <p:ph idx="1"/>
          </p:nvPr>
        </p:nvSpPr>
        <p:spPr>
          <a:xfrm>
            <a:off x="2121089" y="1736034"/>
            <a:ext cx="9847997" cy="4845069"/>
          </a:xfrm>
        </p:spPr>
        <p:txBody>
          <a:bodyPr/>
          <a:lstStyle/>
          <a:p>
            <a:pPr marL="609600" indent="-609600">
              <a:buClr>
                <a:schemeClr val="accent3"/>
              </a:buClr>
              <a:buNone/>
              <a:defRPr/>
            </a:pPr>
            <a:r>
              <a:rPr lang="es-ES" sz="3600" dirty="0"/>
              <a:t>A. COMISIÓN DE LOS TRABAJADORES:</a:t>
            </a:r>
          </a:p>
          <a:p>
            <a:pPr marL="0" indent="0">
              <a:buClr>
                <a:schemeClr val="accent3"/>
              </a:buClr>
              <a:buNone/>
              <a:defRPr/>
            </a:pPr>
            <a:r>
              <a:rPr lang="es-ES" sz="3200" dirty="0">
                <a:latin typeface="Arial" panose="020B0604020202020204" pitchFamily="34" charset="0"/>
                <a:cs typeface="Arial" panose="020B0604020202020204" pitchFamily="34" charset="0"/>
              </a:rPr>
              <a:t>Colectiva (</a:t>
            </a:r>
            <a:r>
              <a:rPr lang="es-ES" dirty="0">
                <a:latin typeface="Arial" panose="020B0604020202020204" pitchFamily="34" charset="0"/>
                <a:cs typeface="Arial" panose="020B0604020202020204" pitchFamily="34" charset="0"/>
              </a:rPr>
              <a:t>roles definidos: vocero, sustentador, tomar nota, saboteador, refuerzos, etc.)</a:t>
            </a:r>
          </a:p>
          <a:p>
            <a:pPr marL="0" indent="0">
              <a:buClr>
                <a:schemeClr val="accent3"/>
              </a:buClr>
              <a:buNone/>
              <a:defRPr/>
            </a:pPr>
            <a:r>
              <a:rPr lang="es-ES" sz="3200" dirty="0">
                <a:latin typeface="Arial" panose="020B0604020202020204" pitchFamily="34" charset="0"/>
                <a:cs typeface="Arial" panose="020B0604020202020204" pitchFamily="34" charset="0"/>
              </a:rPr>
              <a:t>Unida</a:t>
            </a:r>
          </a:p>
          <a:p>
            <a:pPr marL="0" indent="0">
              <a:buClr>
                <a:schemeClr val="accent3"/>
              </a:buClr>
              <a:buNone/>
              <a:defRPr/>
            </a:pPr>
            <a:r>
              <a:rPr lang="es-ES" sz="3200" dirty="0">
                <a:latin typeface="Arial" panose="020B0604020202020204" pitchFamily="34" charset="0"/>
                <a:cs typeface="Arial" panose="020B0604020202020204" pitchFamily="34" charset="0"/>
              </a:rPr>
              <a:t>Organizada (planeación y balance día a día)</a:t>
            </a:r>
          </a:p>
          <a:p>
            <a:pPr marL="0" indent="0">
              <a:buClr>
                <a:schemeClr val="accent3"/>
              </a:buClr>
              <a:buNone/>
              <a:defRPr/>
            </a:pPr>
            <a:r>
              <a:rPr lang="es-ES" sz="3200" dirty="0">
                <a:latin typeface="Arial" panose="020B0604020202020204" pitchFamily="34" charset="0"/>
                <a:cs typeface="Arial" panose="020B0604020202020204" pitchFamily="34" charset="0"/>
              </a:rPr>
              <a:t>Coordinada</a:t>
            </a:r>
          </a:p>
          <a:p>
            <a:pPr marL="0" indent="0">
              <a:buClr>
                <a:schemeClr val="accent3"/>
              </a:buClr>
              <a:buNone/>
              <a:defRPr/>
            </a:pPr>
            <a:r>
              <a:rPr lang="es-ES" sz="3200" dirty="0">
                <a:latin typeface="Arial" panose="020B0604020202020204" pitchFamily="34" charset="0"/>
                <a:cs typeface="Arial" panose="020B0604020202020204" pitchFamily="34" charset="0"/>
              </a:rPr>
              <a:t>Coherente</a:t>
            </a:r>
          </a:p>
          <a:p>
            <a:pPr marL="0" indent="0">
              <a:buClr>
                <a:schemeClr val="accent3"/>
              </a:buClr>
              <a:buNone/>
              <a:defRPr/>
            </a:pPr>
            <a:r>
              <a:rPr lang="es-ES" sz="3200" dirty="0">
                <a:latin typeface="Arial" panose="020B0604020202020204" pitchFamily="34" charset="0"/>
                <a:cs typeface="Arial" panose="020B0604020202020204" pitchFamily="34" charset="0"/>
              </a:rPr>
              <a:t>Conocedora</a:t>
            </a:r>
          </a:p>
          <a:p>
            <a:pPr marL="0" indent="0">
              <a:buClr>
                <a:schemeClr val="accent3"/>
              </a:buClr>
              <a:buNone/>
              <a:defRPr/>
            </a:pPr>
            <a:r>
              <a:rPr lang="es-ES" sz="3200" dirty="0">
                <a:latin typeface="Arial" panose="020B0604020202020204" pitchFamily="34" charset="0"/>
                <a:cs typeface="Arial" panose="020B0604020202020204" pitchFamily="34" charset="0"/>
              </a:rPr>
              <a:t>Papel de los asesores</a:t>
            </a:r>
          </a:p>
          <a:p>
            <a:endParaRPr lang="es-CO" dirty="0"/>
          </a:p>
        </p:txBody>
      </p:sp>
    </p:spTree>
    <p:extLst>
      <p:ext uri="{BB962C8B-B14F-4D97-AF65-F5344CB8AC3E}">
        <p14:creationId xmlns:p14="http://schemas.microsoft.com/office/powerpoint/2010/main" val="36911070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755373"/>
            <a:ext cx="9847997" cy="702365"/>
          </a:xfrm>
        </p:spPr>
        <p:txBody>
          <a:bodyPr/>
          <a:lstStyle/>
          <a:p>
            <a:pPr algn="ctr"/>
            <a:r>
              <a:rPr lang="es-ES" b="1" dirty="0"/>
              <a:t> GARANTIAS DE NEGOCIACION</a:t>
            </a:r>
            <a:endParaRPr lang="es-CO" b="1" dirty="0"/>
          </a:p>
        </p:txBody>
      </p:sp>
      <p:sp>
        <p:nvSpPr>
          <p:cNvPr id="3" name="Marcador de contenido 2"/>
          <p:cNvSpPr>
            <a:spLocks noGrp="1"/>
          </p:cNvSpPr>
          <p:nvPr>
            <p:ph idx="1"/>
          </p:nvPr>
        </p:nvSpPr>
        <p:spPr>
          <a:xfrm>
            <a:off x="2121089" y="1961322"/>
            <a:ext cx="9847997" cy="4576004"/>
          </a:xfrm>
        </p:spPr>
        <p:txBody>
          <a:bodyPr/>
          <a:lstStyle/>
          <a:p>
            <a:r>
              <a:rPr lang="es-ES" dirty="0"/>
              <a:t>TIEMPO NECESARIO.</a:t>
            </a:r>
          </a:p>
          <a:p>
            <a:r>
              <a:rPr lang="es-ES" dirty="0"/>
              <a:t>SITIO ADECUADO.</a:t>
            </a:r>
          </a:p>
          <a:p>
            <a:r>
              <a:rPr lang="es-ES" dirty="0"/>
              <a:t>HORARIO ACORDADO.</a:t>
            </a:r>
          </a:p>
          <a:p>
            <a:r>
              <a:rPr lang="es-ES" dirty="0"/>
              <a:t>ACTAS INICIO, FINAL Y PARCIALES.</a:t>
            </a:r>
          </a:p>
          <a:p>
            <a:r>
              <a:rPr lang="es-ES" dirty="0"/>
              <a:t>PERMISOS.</a:t>
            </a:r>
          </a:p>
          <a:p>
            <a:r>
              <a:rPr lang="es-ES" dirty="0"/>
              <a:t>VIATICO O AUXILIO.</a:t>
            </a:r>
          </a:p>
          <a:p>
            <a:r>
              <a:rPr lang="es-ES" dirty="0"/>
              <a:t>INFORMACION DIRECTA Y CARTELERAS.</a:t>
            </a:r>
          </a:p>
          <a:p>
            <a:r>
              <a:rPr lang="es-ES" dirty="0"/>
              <a:t>TRANSPORTES.</a:t>
            </a:r>
          </a:p>
          <a:p>
            <a:r>
              <a:rPr lang="es-ES" dirty="0"/>
              <a:t>SEGURIDAD.</a:t>
            </a:r>
          </a:p>
          <a:p>
            <a:endParaRPr lang="es-CO" dirty="0"/>
          </a:p>
        </p:txBody>
      </p:sp>
    </p:spTree>
    <p:extLst>
      <p:ext uri="{BB962C8B-B14F-4D97-AF65-F5344CB8AC3E}">
        <p14:creationId xmlns:p14="http://schemas.microsoft.com/office/powerpoint/2010/main" val="41385575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715617"/>
            <a:ext cx="9847997" cy="630583"/>
          </a:xfrm>
        </p:spPr>
        <p:txBody>
          <a:bodyPr/>
          <a:lstStyle/>
          <a:p>
            <a:pPr algn="ctr"/>
            <a:r>
              <a:rPr lang="es-ES" b="1" dirty="0"/>
              <a:t> METODOLOGIA DE LA NEGOCIACION</a:t>
            </a:r>
            <a:endParaRPr lang="es-CO" b="1" dirty="0"/>
          </a:p>
        </p:txBody>
      </p:sp>
      <p:sp>
        <p:nvSpPr>
          <p:cNvPr id="3" name="Marcador de contenido 2"/>
          <p:cNvSpPr>
            <a:spLocks noGrp="1"/>
          </p:cNvSpPr>
          <p:nvPr>
            <p:ph idx="1"/>
          </p:nvPr>
        </p:nvSpPr>
        <p:spPr>
          <a:xfrm>
            <a:off x="2121089" y="2014330"/>
            <a:ext cx="9847997" cy="4638261"/>
          </a:xfrm>
        </p:spPr>
        <p:txBody>
          <a:bodyPr/>
          <a:lstStyle/>
          <a:p>
            <a:pPr marL="0" indent="0">
              <a:buNone/>
            </a:pPr>
            <a:r>
              <a:rPr lang="es-ES" dirty="0"/>
              <a:t>PUNTO POR PUNTO</a:t>
            </a:r>
          </a:p>
          <a:p>
            <a:pPr marL="0" indent="0">
              <a:buNone/>
            </a:pPr>
            <a:endParaRPr lang="es-ES" dirty="0"/>
          </a:p>
          <a:p>
            <a:pPr marL="0" indent="0">
              <a:buNone/>
            </a:pPr>
            <a:r>
              <a:rPr lang="es-ES" dirty="0"/>
              <a:t>POR CAPITULOS</a:t>
            </a:r>
          </a:p>
          <a:p>
            <a:pPr marL="0" indent="0">
              <a:buNone/>
            </a:pPr>
            <a:endParaRPr lang="es-ES" dirty="0"/>
          </a:p>
          <a:p>
            <a:pPr marL="0" indent="0">
              <a:buNone/>
            </a:pPr>
            <a:r>
              <a:rPr lang="es-ES" dirty="0"/>
              <a:t>POR EJES TEMATICOS</a:t>
            </a:r>
          </a:p>
          <a:p>
            <a:pPr marL="0" indent="0">
              <a:buNone/>
            </a:pPr>
            <a:endParaRPr lang="es-ES" dirty="0"/>
          </a:p>
          <a:p>
            <a:pPr marL="0" indent="0">
              <a:buNone/>
            </a:pPr>
            <a:r>
              <a:rPr lang="es-ES" dirty="0"/>
              <a:t>POR AGRUPACIONES DE COMUN ACUERDO – PAQUETES-</a:t>
            </a:r>
          </a:p>
          <a:p>
            <a:pPr marL="0" indent="0">
              <a:buNone/>
            </a:pPr>
            <a:endParaRPr lang="es-ES" dirty="0"/>
          </a:p>
          <a:p>
            <a:pPr marL="0" indent="0">
              <a:buNone/>
            </a:pPr>
            <a:r>
              <a:rPr lang="es-ES" dirty="0"/>
              <a:t>INTEGRAL </a:t>
            </a:r>
          </a:p>
          <a:p>
            <a:pPr marL="0" indent="0">
              <a:buNone/>
            </a:pPr>
            <a:endParaRPr lang="es-CO" dirty="0"/>
          </a:p>
        </p:txBody>
      </p:sp>
    </p:spTree>
    <p:extLst>
      <p:ext uri="{BB962C8B-B14F-4D97-AF65-F5344CB8AC3E}">
        <p14:creationId xmlns:p14="http://schemas.microsoft.com/office/powerpoint/2010/main" val="2035113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3B6BEB-328D-4B9E-AF2A-64291E1B0E80}"/>
              </a:ext>
            </a:extLst>
          </p:cNvPr>
          <p:cNvSpPr>
            <a:spLocks noGrp="1"/>
          </p:cNvSpPr>
          <p:nvPr>
            <p:ph type="title"/>
          </p:nvPr>
        </p:nvSpPr>
        <p:spPr>
          <a:xfrm>
            <a:off x="2121090" y="715617"/>
            <a:ext cx="9847997" cy="728870"/>
          </a:xfrm>
        </p:spPr>
        <p:txBody>
          <a:bodyPr/>
          <a:lstStyle/>
          <a:p>
            <a:pPr algn="ctr"/>
            <a:r>
              <a:rPr lang="es-ES" sz="4000" b="1" dirty="0"/>
              <a:t>TRIBUNAL DE ARBITRAMENETO</a:t>
            </a:r>
            <a:endParaRPr lang="es-CO" sz="4000" b="1" dirty="0"/>
          </a:p>
        </p:txBody>
      </p:sp>
      <p:sp>
        <p:nvSpPr>
          <p:cNvPr id="3" name="Marcador de contenido 2">
            <a:extLst>
              <a:ext uri="{FF2B5EF4-FFF2-40B4-BE49-F238E27FC236}">
                <a16:creationId xmlns:a16="http://schemas.microsoft.com/office/drawing/2014/main" id="{DF4690EC-889B-4394-AE6C-651956D6BE13}"/>
              </a:ext>
            </a:extLst>
          </p:cNvPr>
          <p:cNvSpPr>
            <a:spLocks noGrp="1"/>
          </p:cNvSpPr>
          <p:nvPr>
            <p:ph idx="1"/>
          </p:nvPr>
        </p:nvSpPr>
        <p:spPr>
          <a:xfrm>
            <a:off x="2121089" y="1550504"/>
            <a:ext cx="9847997" cy="5141844"/>
          </a:xfrm>
        </p:spPr>
        <p:txBody>
          <a:bodyPr/>
          <a:lstStyle/>
          <a:p>
            <a:pPr algn="just"/>
            <a:r>
              <a:rPr lang="es-ES" dirty="0"/>
              <a:t>Tribunal de arbitramento en materia laboral: Es un mecanismo alternativo de resolución de conflictos, mediante el cual tres árbitros, transitoriamente administran justicia, para resolver con carácter definitivo y obligatorio los conflictos colectivos laborales, a través de una decisión denominada laudo arbitral. </a:t>
            </a:r>
          </a:p>
          <a:p>
            <a:pPr algn="just"/>
            <a:endParaRPr lang="es-ES" dirty="0"/>
          </a:p>
          <a:p>
            <a:pPr algn="just"/>
            <a:r>
              <a:rPr lang="es-ES" dirty="0"/>
              <a:t>El trámite de solicitud de convocatoria de Tribunal de Arbitramento Obligatorio se enmarca en los convenios 87, 98 y 154 de la OIT, Constitución Política de Colombia, el Código Sustantivo del Trabajo, El Código Procedimiento Administrativo y de lo Contencioso Administrativo, el Decreto 017 de 2016, Resolución 3503 de 2017.</a:t>
            </a:r>
            <a:endParaRPr lang="es-CO" dirty="0"/>
          </a:p>
        </p:txBody>
      </p:sp>
    </p:spTree>
    <p:extLst>
      <p:ext uri="{BB962C8B-B14F-4D97-AF65-F5344CB8AC3E}">
        <p14:creationId xmlns:p14="http://schemas.microsoft.com/office/powerpoint/2010/main" val="9017913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59F94F-59B7-4867-9ACB-49FA2AED6023}"/>
              </a:ext>
            </a:extLst>
          </p:cNvPr>
          <p:cNvSpPr>
            <a:spLocks noGrp="1"/>
          </p:cNvSpPr>
          <p:nvPr>
            <p:ph type="title"/>
          </p:nvPr>
        </p:nvSpPr>
        <p:spPr>
          <a:xfrm>
            <a:off x="2121089" y="808383"/>
            <a:ext cx="9847997" cy="861390"/>
          </a:xfrm>
        </p:spPr>
        <p:txBody>
          <a:bodyPr/>
          <a:lstStyle/>
          <a:p>
            <a:pPr algn="ctr"/>
            <a:r>
              <a:rPr lang="es-ES" b="1" dirty="0"/>
              <a:t> HUELGA</a:t>
            </a:r>
            <a:endParaRPr lang="es-CO" b="1" dirty="0"/>
          </a:p>
        </p:txBody>
      </p:sp>
      <p:sp>
        <p:nvSpPr>
          <p:cNvPr id="3" name="Marcador de contenido 2">
            <a:extLst>
              <a:ext uri="{FF2B5EF4-FFF2-40B4-BE49-F238E27FC236}">
                <a16:creationId xmlns:a16="http://schemas.microsoft.com/office/drawing/2014/main" id="{FE9B363D-764F-457A-8F82-F5AC804AACF0}"/>
              </a:ext>
            </a:extLst>
          </p:cNvPr>
          <p:cNvSpPr>
            <a:spLocks noGrp="1"/>
          </p:cNvSpPr>
          <p:nvPr>
            <p:ph idx="1"/>
          </p:nvPr>
        </p:nvSpPr>
        <p:spPr>
          <a:xfrm>
            <a:off x="2121089" y="2107096"/>
            <a:ext cx="9847997" cy="4069867"/>
          </a:xfrm>
        </p:spPr>
        <p:txBody>
          <a:bodyPr/>
          <a:lstStyle/>
          <a:p>
            <a:pPr algn="just"/>
            <a:r>
              <a:rPr lang="es-ES" sz="2400" dirty="0"/>
              <a:t>Art. 429.- Definición de huelga. Se entiende por huelga la suspensión colectiva temporal y pacífica del trabajo, efectuada por los trabajadores de un establecimiento o empresa con fines y económicos y profesionales propuestos a sus patronos y previos los trámites establecidos en el presente título.</a:t>
            </a:r>
          </a:p>
          <a:p>
            <a:pPr algn="just"/>
            <a:r>
              <a:rPr lang="es-ES" sz="2400" dirty="0"/>
              <a:t>La huelga esta considerada como uno de los más valiosos derechos con que cuentan los trabajadores para dar solución a sus conflictos y diferencias laborales. El derecho de huelga con el cumplimiento de los preceptos legales que lo reglamentan, se hace efectivo por los trabajadores y las organizaciones sindicales defendiendo sus intereses económicos y laborales encaminados a obtener un mejoramiento de las condiciones de trabajo, es un medio efectivo para la solución de los conflictos en las relaciones entre trabajadores y empresarios.</a:t>
            </a:r>
          </a:p>
          <a:p>
            <a:endParaRPr lang="es-CO" dirty="0"/>
          </a:p>
        </p:txBody>
      </p:sp>
    </p:spTree>
    <p:extLst>
      <p:ext uri="{BB962C8B-B14F-4D97-AF65-F5344CB8AC3E}">
        <p14:creationId xmlns:p14="http://schemas.microsoft.com/office/powerpoint/2010/main" val="26809246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806DB-C81B-47F0-9620-65564AA19242}"/>
              </a:ext>
            </a:extLst>
          </p:cNvPr>
          <p:cNvSpPr>
            <a:spLocks noGrp="1"/>
          </p:cNvSpPr>
          <p:nvPr>
            <p:ph type="title"/>
          </p:nvPr>
        </p:nvSpPr>
        <p:spPr>
          <a:xfrm>
            <a:off x="2121090" y="1073426"/>
            <a:ext cx="9847997" cy="572812"/>
          </a:xfrm>
        </p:spPr>
        <p:txBody>
          <a:bodyPr/>
          <a:lstStyle/>
          <a:p>
            <a:pPr algn="ctr"/>
            <a:r>
              <a:rPr lang="es-ES" b="1" dirty="0"/>
              <a:t>PROCEDIMIENTO</a:t>
            </a:r>
            <a:endParaRPr lang="es-CO" dirty="0"/>
          </a:p>
        </p:txBody>
      </p:sp>
      <p:sp>
        <p:nvSpPr>
          <p:cNvPr id="3" name="Marcador de contenido 2">
            <a:extLst>
              <a:ext uri="{FF2B5EF4-FFF2-40B4-BE49-F238E27FC236}">
                <a16:creationId xmlns:a16="http://schemas.microsoft.com/office/drawing/2014/main" id="{A750C8D3-6769-4CEF-BD9F-79805D1EEC87}"/>
              </a:ext>
            </a:extLst>
          </p:cNvPr>
          <p:cNvSpPr>
            <a:spLocks noGrp="1"/>
          </p:cNvSpPr>
          <p:nvPr>
            <p:ph idx="1"/>
          </p:nvPr>
        </p:nvSpPr>
        <p:spPr>
          <a:xfrm>
            <a:off x="2121089" y="2319130"/>
            <a:ext cx="9847997" cy="4386469"/>
          </a:xfrm>
        </p:spPr>
        <p:txBody>
          <a:bodyPr/>
          <a:lstStyle/>
          <a:p>
            <a:pPr algn="just"/>
            <a:r>
              <a:rPr lang="es-ES" sz="2400" dirty="0"/>
              <a:t>1. La cesación colectiva del trabajo, cuando los trabajadores optaren por la huelga, sólo podrá efectuarse transcurridos dos (2) días hábiles a su declaración y no más de diez (10) días hábiles después.</a:t>
            </a:r>
            <a:br>
              <a:rPr lang="es-ES" sz="2400" dirty="0"/>
            </a:br>
            <a:br>
              <a:rPr lang="es-ES" sz="2400" dirty="0"/>
            </a:br>
            <a:r>
              <a:rPr lang="es-ES" sz="2400" dirty="0"/>
              <a:t>2. Durante el desarrollo de la huelga, la mayoría de los trabajadores de la empresa o la asamblea general del sindicato o sindicatos que agrupen más de la mitad de aquellos trabajadores, podrán determinar someter el diferendo a la decisión de un Tribunal de Arbitramento.</a:t>
            </a:r>
            <a:br>
              <a:rPr lang="es-ES" sz="2400" dirty="0"/>
            </a:br>
            <a:br>
              <a:rPr lang="es-ES" sz="2400" dirty="0"/>
            </a:br>
            <a:r>
              <a:rPr lang="es-ES" sz="2400" dirty="0"/>
              <a:t>3. Dentro del término señalado en este artículo las partes si así lo acordaren, podrán adelantar negociaciones directamente o con la intervención del Ministerio de Trabajo y Seguridad Social.</a:t>
            </a:r>
            <a:endParaRPr lang="es-CO" sz="2400" dirty="0"/>
          </a:p>
          <a:p>
            <a:endParaRPr lang="es-CO" dirty="0"/>
          </a:p>
        </p:txBody>
      </p:sp>
    </p:spTree>
    <p:extLst>
      <p:ext uri="{BB962C8B-B14F-4D97-AF65-F5344CB8AC3E}">
        <p14:creationId xmlns:p14="http://schemas.microsoft.com/office/powerpoint/2010/main" val="7898318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DF7831C-10C4-462B-AA19-B86E5B7689B7}"/>
              </a:ext>
            </a:extLst>
          </p:cNvPr>
          <p:cNvSpPr>
            <a:spLocks noGrp="1"/>
          </p:cNvSpPr>
          <p:nvPr>
            <p:ph idx="1"/>
          </p:nvPr>
        </p:nvSpPr>
        <p:spPr>
          <a:xfrm>
            <a:off x="2121089" y="715617"/>
            <a:ext cx="9847997" cy="5461346"/>
          </a:xfrm>
        </p:spPr>
        <p:txBody>
          <a:bodyPr/>
          <a:lstStyle/>
          <a:p>
            <a:pPr algn="just"/>
            <a:r>
              <a:rPr lang="es-ES" dirty="0"/>
              <a:t>La huelga, como mecanismo destinado a dirimir los diferendos laborales, y a partir de la Constitución política de 1991 adquiere un estatus especial, razón por la cual el desarrollo de la misma debe ser garantizado por las autoridades en todas las actividades que se desarrollen dentro del territorio nacional, salvo en los servicios públicos esenciales definidos por el Legislador.</a:t>
            </a:r>
          </a:p>
          <a:p>
            <a:pPr algn="just"/>
            <a:endParaRPr lang="es-ES" dirty="0"/>
          </a:p>
          <a:p>
            <a:pPr algn="just"/>
            <a:r>
              <a:rPr lang="es-ES" dirty="0"/>
              <a:t>El derecho de huelga está condicionado o limitado de dos formas primero porque se encuentra prohibido su ejercicio en los servicios públicos esenciales determinados por el orden legal, y segundo su ejecución debe ajustarse a la legislación atinente al mismo. La huelga, no pueden ser desarrolladas de manera arbitraria; de lo contrario, el derecho de huelga dejaría de ser un verdadero derecho.</a:t>
            </a:r>
          </a:p>
          <a:p>
            <a:endParaRPr lang="es-CO" dirty="0"/>
          </a:p>
        </p:txBody>
      </p:sp>
    </p:spTree>
    <p:extLst>
      <p:ext uri="{BB962C8B-B14F-4D97-AF65-F5344CB8AC3E}">
        <p14:creationId xmlns:p14="http://schemas.microsoft.com/office/powerpoint/2010/main" val="329905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21090" y="888641"/>
            <a:ext cx="9847997" cy="991673"/>
          </a:xfrm>
        </p:spPr>
        <p:txBody>
          <a:bodyPr/>
          <a:lstStyle/>
          <a:p>
            <a:pPr algn="ctr"/>
            <a:r>
              <a:rPr lang="es-ES" sz="4000" b="1" dirty="0"/>
              <a:t>PLANEACION Y PREPARACION</a:t>
            </a:r>
            <a:br>
              <a:rPr lang="es-ES" b="1" dirty="0"/>
            </a:br>
            <a:endParaRPr lang="es-CO" dirty="0"/>
          </a:p>
        </p:txBody>
      </p:sp>
      <p:sp>
        <p:nvSpPr>
          <p:cNvPr id="3" name="Marcador de contenido 2"/>
          <p:cNvSpPr>
            <a:spLocks noGrp="1"/>
          </p:cNvSpPr>
          <p:nvPr>
            <p:ph idx="1"/>
          </p:nvPr>
        </p:nvSpPr>
        <p:spPr>
          <a:xfrm>
            <a:off x="2121089" y="2408349"/>
            <a:ext cx="9847997" cy="3768614"/>
          </a:xfrm>
        </p:spPr>
        <p:txBody>
          <a:bodyPr/>
          <a:lstStyle/>
          <a:p>
            <a:pPr algn="just">
              <a:buNone/>
            </a:pPr>
            <a:r>
              <a:rPr lang="es-ES" altLang="es-ES" dirty="0"/>
              <a:t>   Proceso constante de análisis, educación, recolección, investigación y socialización de toda la información necesaria para elaborar, soportar,  argumentar y debatir  el pliego de peticiones o solicitudes, ante la patronal y los trabajadores. </a:t>
            </a:r>
          </a:p>
          <a:p>
            <a:pPr algn="just">
              <a:buNone/>
            </a:pPr>
            <a:r>
              <a:rPr lang="es-ES" altLang="es-ES" dirty="0"/>
              <a:t>   Debe hacer parte de la planificación y organización de los Sindicatos, Federaciones y Centrales Sindicales, destinando tiempo,  recursos y logística necesarios.</a:t>
            </a:r>
          </a:p>
          <a:p>
            <a:endParaRPr lang="es-CO" dirty="0"/>
          </a:p>
        </p:txBody>
      </p:sp>
    </p:spTree>
    <p:extLst>
      <p:ext uri="{BB962C8B-B14F-4D97-AF65-F5344CB8AC3E}">
        <p14:creationId xmlns:p14="http://schemas.microsoft.com/office/powerpoint/2010/main" val="11614016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1683025"/>
            <a:ext cx="9847997" cy="4956314"/>
          </a:xfrm>
        </p:spPr>
        <p:txBody>
          <a:bodyPr/>
          <a:lstStyle/>
          <a:p>
            <a:pPr algn="ctr">
              <a:buNone/>
            </a:pPr>
            <a:r>
              <a:rPr lang="es-ES" sz="5400" b="1" dirty="0">
                <a:latin typeface="Algerian" panose="04020705040A02060702" pitchFamily="82" charset="0"/>
              </a:rPr>
              <a:t>“la mejor forma de decir es hacer”</a:t>
            </a:r>
          </a:p>
          <a:p>
            <a:pPr algn="r">
              <a:buNone/>
            </a:pPr>
            <a:r>
              <a:rPr lang="es-ES" sz="5400" dirty="0"/>
              <a:t>José Martí</a:t>
            </a:r>
          </a:p>
          <a:p>
            <a:endParaRPr lang="es-ES" sz="5400" dirty="0"/>
          </a:p>
          <a:p>
            <a:pPr>
              <a:buNone/>
            </a:pPr>
            <a:endParaRPr lang="es-ES" sz="5400" dirty="0"/>
          </a:p>
          <a:p>
            <a:pPr>
              <a:buNone/>
            </a:pPr>
            <a:r>
              <a:rPr lang="es-ES" sz="4400" dirty="0"/>
              <a:t>Muchas Gracias</a:t>
            </a:r>
          </a:p>
          <a:p>
            <a:endParaRPr lang="es-CO" sz="5400" dirty="0"/>
          </a:p>
        </p:txBody>
      </p:sp>
    </p:spTree>
    <p:extLst>
      <p:ext uri="{BB962C8B-B14F-4D97-AF65-F5344CB8AC3E}">
        <p14:creationId xmlns:p14="http://schemas.microsoft.com/office/powerpoint/2010/main" val="3780305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3354546-B06C-4B52-8869-741B2F401787}"/>
              </a:ext>
            </a:extLst>
          </p:cNvPr>
          <p:cNvSpPr>
            <a:spLocks noGrp="1"/>
          </p:cNvSpPr>
          <p:nvPr>
            <p:ph idx="1"/>
          </p:nvPr>
        </p:nvSpPr>
        <p:spPr>
          <a:xfrm>
            <a:off x="2121089" y="278296"/>
            <a:ext cx="9847997" cy="6414052"/>
          </a:xfrm>
        </p:spPr>
        <p:txBody>
          <a:bodyPr/>
          <a:lstStyle/>
          <a:p>
            <a:pPr marL="990600" lvl="1" indent="-533400" algn="just">
              <a:buNone/>
            </a:pPr>
            <a:r>
              <a:rPr lang="es-ES" altLang="es-ES" sz="2000" b="1" dirty="0"/>
              <a:t> </a:t>
            </a:r>
            <a:r>
              <a:rPr lang="es-ES" altLang="es-ES" sz="3200" b="1" dirty="0"/>
              <a:t>CONTEXTO INTERNACIONAL</a:t>
            </a:r>
            <a:r>
              <a:rPr lang="es-ES" altLang="es-ES" sz="3200" dirty="0"/>
              <a:t> </a:t>
            </a:r>
          </a:p>
          <a:p>
            <a:pPr marL="990600" lvl="1" indent="-533400" algn="just">
              <a:buNone/>
            </a:pPr>
            <a:endParaRPr lang="es-ES" altLang="es-ES" dirty="0"/>
          </a:p>
          <a:p>
            <a:pPr marL="990600" lvl="1" indent="-533400" algn="just">
              <a:buNone/>
            </a:pPr>
            <a:r>
              <a:rPr lang="es-ES" altLang="es-ES" dirty="0"/>
              <a:t>MUNDO UNIPOLAR VS. MULTIPOLAR</a:t>
            </a:r>
          </a:p>
          <a:p>
            <a:pPr marL="17463" indent="0">
              <a:buNone/>
            </a:pPr>
            <a:endParaRPr lang="es-ES" altLang="es-ES" sz="3200" dirty="0"/>
          </a:p>
          <a:p>
            <a:pPr marL="474663" indent="-457200"/>
            <a:r>
              <a:rPr lang="es-ES" altLang="es-ES" sz="2000" dirty="0"/>
              <a:t>BAJA TENDENCIAL DE LA TASA DE GANANCIA.</a:t>
            </a:r>
          </a:p>
          <a:p>
            <a:pPr marL="17463" indent="0">
              <a:buNone/>
            </a:pPr>
            <a:r>
              <a:rPr lang="es-ES" altLang="es-ES" sz="2000" dirty="0"/>
              <a:t> </a:t>
            </a:r>
          </a:p>
          <a:p>
            <a:pPr marL="360363" indent="-342900"/>
            <a:r>
              <a:rPr lang="es-ES" altLang="es-ES" sz="2000" dirty="0"/>
              <a:t>NEOLIBERALISMO – NEOPROTECCIONISMO</a:t>
            </a:r>
          </a:p>
          <a:p>
            <a:pPr marL="360363" indent="-342900"/>
            <a:endParaRPr lang="es-ES" altLang="es-ES" sz="2000" dirty="0"/>
          </a:p>
          <a:p>
            <a:pPr marL="360363" indent="-342900"/>
            <a:r>
              <a:rPr lang="es-ES" altLang="es-ES" sz="2000" dirty="0"/>
              <a:t>AMENAZA DE GUERRA NUCLEAR. ARMAMENTISMO.</a:t>
            </a:r>
          </a:p>
          <a:p>
            <a:pPr marL="360363" indent="-342900"/>
            <a:endParaRPr lang="es-ES" altLang="es-ES" sz="2000" dirty="0"/>
          </a:p>
          <a:p>
            <a:pPr marL="360363" indent="-342900"/>
            <a:r>
              <a:rPr lang="es-ES" altLang="es-ES" sz="2000" dirty="0"/>
              <a:t>DEVASTACIÓN DE RECURSOS ECOLOGICOS.</a:t>
            </a:r>
          </a:p>
          <a:p>
            <a:pPr marL="360363" indent="-342900"/>
            <a:endParaRPr lang="es-ES" altLang="es-ES" sz="2000" dirty="0"/>
          </a:p>
          <a:p>
            <a:pPr marL="360363" indent="-342900"/>
            <a:r>
              <a:rPr lang="es-ES" altLang="es-ES" sz="2000" dirty="0"/>
              <a:t>MIGRACIONES MULTIPLES Y MASIVAS. XENOFOBIA.</a:t>
            </a:r>
          </a:p>
          <a:p>
            <a:pPr marL="360363" indent="-342900"/>
            <a:endParaRPr lang="es-ES" altLang="es-ES" sz="2000" dirty="0"/>
          </a:p>
          <a:p>
            <a:pPr marL="360363" indent="-342900"/>
            <a:r>
              <a:rPr lang="es-ES" altLang="es-ES" sz="2000" dirty="0"/>
              <a:t>CATASTROFES NATURALES</a:t>
            </a:r>
          </a:p>
          <a:p>
            <a:endParaRPr lang="es-CO" dirty="0"/>
          </a:p>
        </p:txBody>
      </p:sp>
    </p:spTree>
    <p:extLst>
      <p:ext uri="{BB962C8B-B14F-4D97-AF65-F5344CB8AC3E}">
        <p14:creationId xmlns:p14="http://schemas.microsoft.com/office/powerpoint/2010/main" val="3325682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A11D11F-BF2A-4BAC-9022-F60EB999E5EF}"/>
              </a:ext>
            </a:extLst>
          </p:cNvPr>
          <p:cNvSpPr>
            <a:spLocks noGrp="1"/>
          </p:cNvSpPr>
          <p:nvPr>
            <p:ph idx="1"/>
          </p:nvPr>
        </p:nvSpPr>
        <p:spPr>
          <a:xfrm>
            <a:off x="2121089" y="768626"/>
            <a:ext cx="9847997" cy="5408337"/>
          </a:xfrm>
        </p:spPr>
        <p:txBody>
          <a:bodyPr/>
          <a:lstStyle/>
          <a:p>
            <a:pPr marL="457200" lvl="1" indent="0" algn="just">
              <a:buNone/>
            </a:pPr>
            <a:endParaRPr lang="es-ES" altLang="es-ES" b="1" dirty="0"/>
          </a:p>
          <a:p>
            <a:pPr marL="457200" lvl="1" indent="0" algn="just">
              <a:buNone/>
            </a:pPr>
            <a:endParaRPr lang="es-ES" altLang="es-ES" b="1" dirty="0"/>
          </a:p>
          <a:p>
            <a:pPr marL="457200" lvl="1" indent="0" algn="just">
              <a:buNone/>
            </a:pPr>
            <a:r>
              <a:rPr lang="es-ES" altLang="es-ES" dirty="0"/>
              <a:t>RECESION Y DEFICIT COMERCIAL</a:t>
            </a:r>
          </a:p>
          <a:p>
            <a:pPr lvl="1" algn="just"/>
            <a:endParaRPr lang="es-ES" altLang="es-ES" b="1" dirty="0"/>
          </a:p>
          <a:p>
            <a:pPr algn="just"/>
            <a:r>
              <a:rPr lang="es-ES" altLang="es-ES" sz="2400" dirty="0"/>
              <a:t>TRATADOS COMERCIALES REVISADOS.</a:t>
            </a:r>
          </a:p>
          <a:p>
            <a:pPr algn="just"/>
            <a:endParaRPr lang="es-ES" altLang="es-ES" sz="2400" dirty="0"/>
          </a:p>
          <a:p>
            <a:pPr algn="just"/>
            <a:r>
              <a:rPr lang="es-ES" altLang="es-ES" sz="2400" dirty="0"/>
              <a:t>SANCIONES Y PROVOCACIONES</a:t>
            </a:r>
          </a:p>
          <a:p>
            <a:pPr algn="just"/>
            <a:endParaRPr lang="es-ES" altLang="es-ES" sz="2400" dirty="0"/>
          </a:p>
          <a:p>
            <a:pPr algn="just"/>
            <a:r>
              <a:rPr lang="es-ES" altLang="es-ES" sz="2400" dirty="0"/>
              <a:t>GUERRA COMERCIAL. ARANCELES. </a:t>
            </a:r>
          </a:p>
          <a:p>
            <a:pPr algn="just"/>
            <a:endParaRPr lang="es-ES" altLang="es-ES" sz="2400" dirty="0"/>
          </a:p>
          <a:p>
            <a:pPr algn="just"/>
            <a:r>
              <a:rPr lang="es-ES" altLang="es-ES" sz="2400" dirty="0"/>
              <a:t>REVALUACION Y DEVALUACION DE MONEDAS </a:t>
            </a:r>
          </a:p>
          <a:p>
            <a:endParaRPr lang="es-CO" dirty="0"/>
          </a:p>
        </p:txBody>
      </p:sp>
    </p:spTree>
    <p:extLst>
      <p:ext uri="{BB962C8B-B14F-4D97-AF65-F5344CB8AC3E}">
        <p14:creationId xmlns:p14="http://schemas.microsoft.com/office/powerpoint/2010/main" val="2102629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04270C4-25A1-4D9C-98A0-D60E7BEA979F}"/>
              </a:ext>
            </a:extLst>
          </p:cNvPr>
          <p:cNvSpPr>
            <a:spLocks noGrp="1"/>
          </p:cNvSpPr>
          <p:nvPr>
            <p:ph idx="1"/>
          </p:nvPr>
        </p:nvSpPr>
        <p:spPr>
          <a:xfrm>
            <a:off x="2121089" y="940904"/>
            <a:ext cx="9847997" cy="5236059"/>
          </a:xfrm>
        </p:spPr>
        <p:txBody>
          <a:bodyPr/>
          <a:lstStyle/>
          <a:p>
            <a:pPr marL="990600" lvl="1" indent="-533400">
              <a:buNone/>
            </a:pPr>
            <a:r>
              <a:rPr lang="es-ES" altLang="es-ES" b="1" dirty="0"/>
              <a:t> </a:t>
            </a:r>
            <a:r>
              <a:rPr lang="es-ES" altLang="es-ES" sz="3200" b="1" dirty="0"/>
              <a:t>CONTEXTO NACIONAL</a:t>
            </a:r>
          </a:p>
          <a:p>
            <a:pPr marL="609600" indent="-609600">
              <a:buNone/>
            </a:pPr>
            <a:r>
              <a:rPr lang="es-ES" altLang="es-ES" dirty="0"/>
              <a:t>	</a:t>
            </a:r>
          </a:p>
          <a:p>
            <a:pPr marL="609600" indent="-609600">
              <a:buNone/>
            </a:pPr>
            <a:endParaRPr lang="es-ES" altLang="es-ES" dirty="0"/>
          </a:p>
          <a:p>
            <a:pPr marL="609600" indent="-609600">
              <a:buNone/>
            </a:pPr>
            <a:r>
              <a:rPr lang="es-ES" altLang="es-ES" dirty="0"/>
              <a:t>	    </a:t>
            </a:r>
            <a:r>
              <a:rPr lang="es-ES" altLang="es-ES" sz="2400" dirty="0"/>
              <a:t>GOBIERNO PROGRESISTA</a:t>
            </a:r>
          </a:p>
          <a:p>
            <a:pPr marL="990600" lvl="1" indent="-533400"/>
            <a:endParaRPr lang="es-ES" altLang="es-ES" dirty="0"/>
          </a:p>
          <a:p>
            <a:pPr marL="990600" lvl="1" indent="-533400"/>
            <a:r>
              <a:rPr lang="es-ES" altLang="es-ES" dirty="0"/>
              <a:t>REFORMA LABORAL Y PENSIONAL.</a:t>
            </a:r>
          </a:p>
          <a:p>
            <a:pPr marL="990600" lvl="1" indent="-533400"/>
            <a:endParaRPr lang="es-ES" altLang="es-ES" dirty="0"/>
          </a:p>
          <a:p>
            <a:pPr marL="990600" lvl="1" indent="-533400"/>
            <a:r>
              <a:rPr lang="es-ES" altLang="es-ES" dirty="0"/>
              <a:t>PLAN  NACIONAL DE DESARROLLO.</a:t>
            </a:r>
          </a:p>
          <a:p>
            <a:pPr marL="990600" lvl="1" indent="-533400"/>
            <a:endParaRPr lang="es-ES" altLang="es-ES" dirty="0"/>
          </a:p>
          <a:p>
            <a:pPr marL="990600" lvl="1" indent="-533400"/>
            <a:r>
              <a:rPr lang="es-ES" altLang="es-ES" dirty="0"/>
              <a:t>ELECCIONES NACIONALES , REGIONALES O LOCALES. </a:t>
            </a:r>
          </a:p>
          <a:p>
            <a:pPr marL="990600" lvl="1" indent="-533400"/>
            <a:endParaRPr lang="es-ES" altLang="es-ES" dirty="0"/>
          </a:p>
          <a:p>
            <a:pPr marL="990600" lvl="1" indent="-533400"/>
            <a:r>
              <a:rPr lang="es-ES" altLang="es-ES" dirty="0"/>
              <a:t>PLANES DE ORDENAMIENTO TERRITORIAL</a:t>
            </a:r>
          </a:p>
          <a:p>
            <a:endParaRPr lang="es-CO" dirty="0"/>
          </a:p>
        </p:txBody>
      </p:sp>
    </p:spTree>
    <p:extLst>
      <p:ext uri="{BB962C8B-B14F-4D97-AF65-F5344CB8AC3E}">
        <p14:creationId xmlns:p14="http://schemas.microsoft.com/office/powerpoint/2010/main" val="2848631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477078"/>
            <a:ext cx="9847997" cy="6245693"/>
          </a:xfrm>
        </p:spPr>
        <p:txBody>
          <a:bodyPr/>
          <a:lstStyle/>
          <a:p>
            <a:pPr marL="0" indent="0" algn="ctr">
              <a:buNone/>
            </a:pPr>
            <a:r>
              <a:rPr lang="es-ES" sz="4000" b="1" dirty="0"/>
              <a:t>ESTUDIOS E INDICADORES</a:t>
            </a:r>
          </a:p>
          <a:p>
            <a:pPr marL="0" indent="0" algn="just">
              <a:buNone/>
            </a:pPr>
            <a:endParaRPr lang="es-ES" sz="3600" dirty="0"/>
          </a:p>
          <a:p>
            <a:pPr marL="0" indent="0" algn="just">
              <a:buNone/>
            </a:pPr>
            <a:r>
              <a:rPr lang="es-ES" sz="2400" dirty="0"/>
              <a:t>1. GENERALES DEL MEDIO. Indicadores macro y micro económicos. IPC, PIB, Resultados de la Industria, Dólar, Balanza Comercial, Déficit Fiscal, Proyecciones Generales, Inflación, agenda legislativa. Geopolítica y conflictos.</a:t>
            </a:r>
          </a:p>
          <a:p>
            <a:pPr marL="0" indent="0" algn="just">
              <a:buNone/>
            </a:pPr>
            <a:endParaRPr lang="es-ES" sz="2400" dirty="0"/>
          </a:p>
          <a:p>
            <a:pPr marL="0" indent="0" algn="just">
              <a:buNone/>
            </a:pPr>
            <a:r>
              <a:rPr lang="es-ES" sz="2400" dirty="0"/>
              <a:t>2.CONCRETAS DE LA ENTIDAD O EMPRESA. Estado de Resultados, Balance General, Presupuesto, Perspectivas, Políticas, Inversiones, políticas administrativas y laborales, cumplimiento Convención, etc.</a:t>
            </a:r>
          </a:p>
          <a:p>
            <a:pPr marL="0" indent="0" algn="just">
              <a:buNone/>
            </a:pPr>
            <a:endParaRPr lang="es-ES" sz="2400" dirty="0"/>
          </a:p>
          <a:p>
            <a:pPr marL="0" indent="0" algn="just">
              <a:buNone/>
            </a:pPr>
            <a:r>
              <a:rPr lang="es-ES" sz="2400" dirty="0"/>
              <a:t>3. INTERNAS Y MEDIO SINDICAL. Correlación de Fuerzas, Estado Cuanti-cualitativo, Pliegos Anteriores, Convenciones o Acuerdos Colectivos tanto de cada empresa como del Medio, dinámicas de negociación, estudio socio-económico de los trabajadores. </a:t>
            </a:r>
            <a:endParaRPr lang="es-CO" sz="2400" dirty="0"/>
          </a:p>
          <a:p>
            <a:pPr marL="0" indent="0">
              <a:buNone/>
            </a:pPr>
            <a:endParaRPr lang="es-CO" dirty="0"/>
          </a:p>
        </p:txBody>
      </p:sp>
    </p:spTree>
    <p:extLst>
      <p:ext uri="{BB962C8B-B14F-4D97-AF65-F5344CB8AC3E}">
        <p14:creationId xmlns:p14="http://schemas.microsoft.com/office/powerpoint/2010/main" val="3824135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089" y="0"/>
            <a:ext cx="9847997" cy="6858000"/>
          </a:xfrm>
        </p:spPr>
        <p:txBody>
          <a:bodyPr/>
          <a:lstStyle/>
          <a:p>
            <a:pPr marL="0" indent="0" algn="just">
              <a:buNone/>
              <a:defRPr/>
            </a:pPr>
            <a:endParaRPr lang="es-ES" altLang="es-ES" b="1" dirty="0">
              <a:latin typeface="Arial" pitchFamily="34" charset="0"/>
              <a:cs typeface="Arial" pitchFamily="34" charset="0"/>
            </a:endParaRPr>
          </a:p>
          <a:p>
            <a:pPr marL="0" indent="0" algn="just">
              <a:buNone/>
              <a:defRPr/>
            </a:pPr>
            <a:r>
              <a:rPr lang="es-ES" altLang="es-ES" b="1" dirty="0">
                <a:latin typeface="Arial" pitchFamily="34" charset="0"/>
                <a:cs typeface="Arial" pitchFamily="34" charset="0"/>
              </a:rPr>
              <a:t>       </a:t>
            </a:r>
            <a:r>
              <a:rPr lang="es-ES" altLang="es-ES" sz="2400" b="1" dirty="0">
                <a:latin typeface="Arial" pitchFamily="34" charset="0"/>
                <a:cs typeface="Arial" pitchFamily="34" charset="0"/>
              </a:rPr>
              <a:t>PRINCIPALES INDICADORES</a:t>
            </a:r>
            <a:r>
              <a:rPr lang="es-ES" altLang="es-ES" sz="2400" dirty="0">
                <a:latin typeface="Arial" pitchFamily="34" charset="0"/>
                <a:cs typeface="Arial" pitchFamily="34" charset="0"/>
              </a:rPr>
              <a:t>: </a:t>
            </a:r>
          </a:p>
          <a:p>
            <a:pPr marL="609600" indent="-609600" algn="just">
              <a:defRPr/>
            </a:pPr>
            <a:r>
              <a:rPr lang="es-ES" altLang="es-ES" sz="2400" dirty="0">
                <a:latin typeface="Arial" pitchFamily="34" charset="0"/>
                <a:cs typeface="Arial" pitchFamily="34" charset="0"/>
              </a:rPr>
              <a:t>Inflación. 2024 5.20% . Enero-septiembre 2025 4.55%. Año 5.18%</a:t>
            </a:r>
          </a:p>
          <a:p>
            <a:pPr marL="609600" indent="-609600" algn="just">
              <a:defRPr/>
            </a:pPr>
            <a:r>
              <a:rPr lang="es-ES" altLang="es-ES" sz="2400" dirty="0">
                <a:latin typeface="Arial" pitchFamily="34" charset="0"/>
                <a:cs typeface="Arial" pitchFamily="34" charset="0"/>
              </a:rPr>
              <a:t>Producto Interno Bruto.</a:t>
            </a:r>
            <a:r>
              <a:rPr lang="es-ES" sz="2400" dirty="0">
                <a:latin typeface="Arial" pitchFamily="34" charset="0"/>
                <a:cs typeface="Arial" pitchFamily="34" charset="0"/>
              </a:rPr>
              <a:t> En 2024 en términos corrientes el PIB $1.883 billones y la economía colombiana creció 1.7%.</a:t>
            </a:r>
            <a:endParaRPr lang="es-ES" altLang="es-ES" sz="2400" dirty="0">
              <a:latin typeface="Arial" pitchFamily="34" charset="0"/>
              <a:cs typeface="Arial" pitchFamily="34" charset="0"/>
            </a:endParaRPr>
          </a:p>
          <a:p>
            <a:pPr marL="609600" indent="-609600" algn="just">
              <a:defRPr/>
            </a:pPr>
            <a:r>
              <a:rPr lang="es-ES" altLang="es-ES" sz="2400" dirty="0">
                <a:latin typeface="Arial" pitchFamily="34" charset="0"/>
                <a:cs typeface="Arial" pitchFamily="34" charset="0"/>
              </a:rPr>
              <a:t>Déficit Fiscal. 6.7% del PIB.</a:t>
            </a:r>
          </a:p>
          <a:p>
            <a:pPr marL="609600" lvl="0" indent="-609600" algn="just">
              <a:defRPr/>
            </a:pPr>
            <a:r>
              <a:rPr lang="es-ES" altLang="es-ES" sz="2400" dirty="0">
                <a:solidFill>
                  <a:prstClr val="black"/>
                </a:solidFill>
                <a:latin typeface="Arial" pitchFamily="34" charset="0"/>
                <a:cs typeface="Arial" pitchFamily="34" charset="0"/>
              </a:rPr>
              <a:t>Dólar, 3.843.52 pesos Colombianos.</a:t>
            </a:r>
            <a:endParaRPr lang="es-ES" altLang="es-ES" sz="2400" dirty="0">
              <a:latin typeface="Arial" pitchFamily="34" charset="0"/>
              <a:cs typeface="Arial" pitchFamily="34" charset="0"/>
            </a:endParaRPr>
          </a:p>
          <a:p>
            <a:pPr marL="609600" indent="-609600" algn="just">
              <a:defRPr/>
            </a:pPr>
            <a:r>
              <a:rPr lang="es-ES" altLang="es-ES" sz="2400" dirty="0">
                <a:latin typeface="Arial" pitchFamily="34" charset="0"/>
                <a:cs typeface="Arial" pitchFamily="34" charset="0"/>
              </a:rPr>
              <a:t>Deuda Externa. Actual U.S 207.430 </a:t>
            </a:r>
            <a:r>
              <a:rPr lang="es-ES" sz="2400" dirty="0">
                <a:latin typeface="Arial" pitchFamily="34" charset="0"/>
                <a:cs typeface="Arial" pitchFamily="34" charset="0"/>
              </a:rPr>
              <a:t>millones, es decir que ya representa 49.1 % del PIB nacional.</a:t>
            </a:r>
            <a:r>
              <a:rPr lang="es-ES" altLang="es-ES" sz="2400" dirty="0">
                <a:latin typeface="Arial" pitchFamily="34" charset="0"/>
                <a:cs typeface="Arial" pitchFamily="34" charset="0"/>
              </a:rPr>
              <a:t> </a:t>
            </a:r>
          </a:p>
          <a:p>
            <a:pPr marL="609600" indent="-609600" algn="just">
              <a:defRPr/>
            </a:pPr>
            <a:r>
              <a:rPr lang="es-ES" altLang="es-ES" sz="2400" dirty="0">
                <a:latin typeface="Arial" pitchFamily="34" charset="0"/>
                <a:cs typeface="Arial" pitchFamily="34" charset="0"/>
              </a:rPr>
              <a:t>Resultados de sectores económicos.</a:t>
            </a:r>
          </a:p>
          <a:p>
            <a:pPr marL="609600" indent="-609600" algn="just">
              <a:defRPr/>
            </a:pPr>
            <a:r>
              <a:rPr lang="es-ES" altLang="es-ES" sz="2400" dirty="0">
                <a:latin typeface="Arial" pitchFamily="34" charset="0"/>
                <a:cs typeface="Arial" pitchFamily="34" charset="0"/>
              </a:rPr>
              <a:t>Balanza Comercial. Déficit  8.952</a:t>
            </a:r>
            <a:r>
              <a:rPr lang="es-ES" sz="2400" dirty="0"/>
              <a:t> millones de dólares.</a:t>
            </a:r>
          </a:p>
          <a:p>
            <a:pPr marL="609600" indent="-609600" algn="just">
              <a:defRPr/>
            </a:pPr>
            <a:r>
              <a:rPr lang="es-ES" altLang="es-ES" sz="2400" dirty="0">
                <a:latin typeface="Arial" pitchFamily="34" charset="0"/>
                <a:cs typeface="Arial" pitchFamily="34" charset="0"/>
              </a:rPr>
              <a:t>Salario mínimo. </a:t>
            </a:r>
            <a:r>
              <a:rPr lang="es-ES" sz="2400" dirty="0">
                <a:latin typeface="Arial" pitchFamily="34" charset="0"/>
                <a:cs typeface="Arial" pitchFamily="34" charset="0"/>
              </a:rPr>
              <a:t>$ 1.423.500 pesos, aumento 9.54% ,con un auxilio de transporte de $ 200.000.</a:t>
            </a:r>
            <a:endParaRPr lang="es-ES" altLang="es-ES" sz="2400" dirty="0">
              <a:latin typeface="Arial" pitchFamily="34" charset="0"/>
              <a:cs typeface="Arial" pitchFamily="34" charset="0"/>
            </a:endParaRPr>
          </a:p>
          <a:p>
            <a:pPr marL="609600" indent="-609600">
              <a:defRPr/>
            </a:pPr>
            <a:r>
              <a:rPr lang="es-ES" altLang="es-ES" sz="2400" dirty="0">
                <a:latin typeface="Arial" pitchFamily="34" charset="0"/>
                <a:cs typeface="Arial" pitchFamily="34" charset="0"/>
              </a:rPr>
              <a:t>Desempleo Nal. 8.6</a:t>
            </a:r>
            <a:r>
              <a:rPr lang="es-ES" sz="2400" dirty="0">
                <a:latin typeface="Arial" pitchFamily="34" charset="0"/>
                <a:cs typeface="Arial" pitchFamily="34" charset="0"/>
              </a:rPr>
              <a:t>%. </a:t>
            </a:r>
          </a:p>
          <a:p>
            <a:pPr marL="609600" indent="-609600">
              <a:defRPr/>
            </a:pPr>
            <a:r>
              <a:rPr lang="es-ES" altLang="es-ES" sz="2400" dirty="0">
                <a:latin typeface="Arial" pitchFamily="34" charset="0"/>
                <a:cs typeface="Arial" pitchFamily="34" charset="0"/>
              </a:rPr>
              <a:t>Tasa de informalidad 55.2 %</a:t>
            </a:r>
          </a:p>
          <a:p>
            <a:endParaRPr lang="es-CO" dirty="0"/>
          </a:p>
        </p:txBody>
      </p:sp>
    </p:spTree>
    <p:extLst>
      <p:ext uri="{BB962C8B-B14F-4D97-AF65-F5344CB8AC3E}">
        <p14:creationId xmlns:p14="http://schemas.microsoft.com/office/powerpoint/2010/main" val="32966143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potx" id="{AA98D47F-66A4-4748-9D94-DC94D0CB89BA}" vid="{425635E6-DA6C-4054-8F72-302BC950088B}"/>
    </a:ext>
  </a:extLst>
</a:theme>
</file>

<file path=docProps/app.xml><?xml version="1.0" encoding="utf-8"?>
<Properties xmlns="http://schemas.openxmlformats.org/officeDocument/2006/extended-properties" xmlns:vt="http://schemas.openxmlformats.org/officeDocument/2006/docPropsVTypes">
  <Template>Nepo (1)</Template>
  <TotalTime>1470</TotalTime>
  <Words>1874</Words>
  <Application>Microsoft Office PowerPoint</Application>
  <PresentationFormat>Panorámica</PresentationFormat>
  <Paragraphs>397</Paragraphs>
  <Slides>40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Aharoni</vt:lpstr>
      <vt:lpstr>Algerian</vt:lpstr>
      <vt:lpstr>Arial</vt:lpstr>
      <vt:lpstr>Calibri</vt:lpstr>
      <vt:lpstr>Calibri Light</vt:lpstr>
      <vt:lpstr>Georgia</vt:lpstr>
      <vt:lpstr>Wingdings</vt:lpstr>
      <vt:lpstr>Tema de Office</vt:lpstr>
      <vt:lpstr>Presentación de PowerPoint</vt:lpstr>
      <vt:lpstr>NEGOCIACION COLECTIVA</vt:lpstr>
      <vt:lpstr>Presentación de PowerPoint</vt:lpstr>
      <vt:lpstr>PLANEACION Y PREPARACION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LEGISLACION ESPECIAL SECTOR PUBLICO</vt:lpstr>
      <vt:lpstr>CIRCULARES DAFP</vt:lpstr>
      <vt:lpstr>ESTUDIO DE LAS EMPRESAS</vt:lpstr>
      <vt:lpstr>TENDENCIAS PATRONALES EN NEGOCIACION</vt:lpstr>
      <vt:lpstr>ANALISIS Y ESTADO INTERNO SINDICAL</vt:lpstr>
      <vt:lpstr>Presentación de PowerPoint</vt:lpstr>
      <vt:lpstr>RELACIONES OBRERO PATRONALES</vt:lpstr>
      <vt:lpstr>PLIEGO DE PETICIONES/SOLICITUDES</vt:lpstr>
      <vt:lpstr>PARTICIPACION DE LA BASE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ORDEN DEL PLIEGO</vt:lpstr>
      <vt:lpstr>PETICION CONCRETA Y PRECISA</vt:lpstr>
      <vt:lpstr>MESA DE NEGOCIACION </vt:lpstr>
      <vt:lpstr> GARANTIAS DE NEGOCIACION</vt:lpstr>
      <vt:lpstr> METODOLOGIA DE LA NEGOCIACION</vt:lpstr>
      <vt:lpstr>TRIBUNAL DE ARBITRAMENETO</vt:lpstr>
      <vt:lpstr> HUELGA</vt:lpstr>
      <vt:lpstr>PROCEDIMIENTO</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Reinaldo Medina</cp:lastModifiedBy>
  <cp:revision>223</cp:revision>
  <dcterms:created xsi:type="dcterms:W3CDTF">2018-11-23T00:52:55Z</dcterms:created>
  <dcterms:modified xsi:type="dcterms:W3CDTF">2025-10-20T15:43:57Z</dcterms:modified>
</cp:coreProperties>
</file>